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32"/>
  </p:notesMasterIdLst>
  <p:sldIdLst>
    <p:sldId id="256" r:id="rId2"/>
    <p:sldId id="309" r:id="rId3"/>
    <p:sldId id="314" r:id="rId4"/>
    <p:sldId id="260" r:id="rId5"/>
    <p:sldId id="261" r:id="rId6"/>
    <p:sldId id="262" r:id="rId7"/>
    <p:sldId id="271" r:id="rId8"/>
    <p:sldId id="315" r:id="rId9"/>
    <p:sldId id="329" r:id="rId10"/>
    <p:sldId id="283" r:id="rId11"/>
    <p:sldId id="327" r:id="rId12"/>
    <p:sldId id="328" r:id="rId13"/>
    <p:sldId id="330" r:id="rId14"/>
    <p:sldId id="301" r:id="rId15"/>
    <p:sldId id="302" r:id="rId16"/>
    <p:sldId id="303" r:id="rId17"/>
    <p:sldId id="304" r:id="rId18"/>
    <p:sldId id="312" r:id="rId19"/>
    <p:sldId id="318" r:id="rId20"/>
    <p:sldId id="316" r:id="rId21"/>
    <p:sldId id="319" r:id="rId22"/>
    <p:sldId id="320" r:id="rId23"/>
    <p:sldId id="321" r:id="rId24"/>
    <p:sldId id="322" r:id="rId25"/>
    <p:sldId id="323" r:id="rId26"/>
    <p:sldId id="324" r:id="rId27"/>
    <p:sldId id="325" r:id="rId28"/>
    <p:sldId id="326" r:id="rId29"/>
    <p:sldId id="313" r:id="rId30"/>
    <p:sldId id="31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92" d="100"/>
          <a:sy n="92" d="100"/>
        </p:scale>
        <p:origin x="46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DC960-1682-49B5-8860-33DCF2896F52}"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it-IT"/>
        </a:p>
      </dgm:t>
    </dgm:pt>
    <dgm:pt modelId="{0C5B6A87-1032-4F25-BBEE-E46A7A86B7CE}">
      <dgm:prSet phldrT="[Testo]" custT="1"/>
      <dgm:spPr/>
      <dgm:t>
        <a:bodyPr/>
        <a:lstStyle/>
        <a:p>
          <a:pPr algn="just"/>
          <a:r>
            <a:rPr lang="it-IT" sz="1100" dirty="0">
              <a:latin typeface="Trebuchet MS" panose="020B0603020202020204" pitchFamily="34" charset="0"/>
            </a:rPr>
            <a:t>Esenzione IMU – TASI degli immobili posseduti e utilizzati dagli ETS non commerciali, destinati esclusivamente allo svolgimento, con modalità non commerciali, di determinate attività.</a:t>
          </a:r>
        </a:p>
      </dgm:t>
    </dgm:pt>
    <dgm:pt modelId="{8E469025-7D60-4041-919E-C0963757433D}" type="parTrans" cxnId="{946FBF28-4C40-484C-9AE7-0390AB9BB559}">
      <dgm:prSet/>
      <dgm:spPr/>
      <dgm:t>
        <a:bodyPr/>
        <a:lstStyle/>
        <a:p>
          <a:endParaRPr lang="it-IT" sz="1100">
            <a:latin typeface="Trebuchet MS" panose="020B0603020202020204" pitchFamily="34" charset="0"/>
          </a:endParaRPr>
        </a:p>
      </dgm:t>
    </dgm:pt>
    <dgm:pt modelId="{3EADE935-DDB7-435C-B234-6E8C017FE1AC}" type="sibTrans" cxnId="{946FBF28-4C40-484C-9AE7-0390AB9BB559}">
      <dgm:prSet/>
      <dgm:spPr/>
      <dgm:t>
        <a:bodyPr/>
        <a:lstStyle/>
        <a:p>
          <a:endParaRPr lang="it-IT" sz="1100">
            <a:latin typeface="Trebuchet MS" panose="020B0603020202020204" pitchFamily="34" charset="0"/>
          </a:endParaRPr>
        </a:p>
      </dgm:t>
    </dgm:pt>
    <dgm:pt modelId="{AAD2AB29-A565-4760-A98E-B3EB5EA1948B}">
      <dgm:prSet phldrT="[Testo]" custT="1"/>
      <dgm:spPr/>
      <dgm:t>
        <a:bodyPr/>
        <a:lstStyle/>
        <a:p>
          <a:pPr algn="just"/>
          <a:r>
            <a:rPr lang="it-IT" sz="1100" dirty="0">
              <a:latin typeface="Trebuchet MS" panose="020B0603020202020204" pitchFamily="34" charset="0"/>
            </a:rPr>
            <a:t>Esenzione dalle imposte sulle successioni/donazioni e dalle imposte ipotecaria e catastale per i trasferimenti a titolo gratuito  in favore degli ETS. </a:t>
          </a:r>
        </a:p>
      </dgm:t>
    </dgm:pt>
    <dgm:pt modelId="{5C7B47D7-6622-483F-8DD0-C5E64E0796BD}" type="parTrans" cxnId="{851C3836-C80E-4FBF-A40F-3415F3B37DAC}">
      <dgm:prSet/>
      <dgm:spPr/>
      <dgm:t>
        <a:bodyPr/>
        <a:lstStyle/>
        <a:p>
          <a:endParaRPr lang="it-IT" sz="1100">
            <a:latin typeface="Trebuchet MS" panose="020B0603020202020204" pitchFamily="34" charset="0"/>
          </a:endParaRPr>
        </a:p>
      </dgm:t>
    </dgm:pt>
    <dgm:pt modelId="{A621E7FB-EEF6-4DCB-8E4A-75C6583348F6}" type="sibTrans" cxnId="{851C3836-C80E-4FBF-A40F-3415F3B37DAC}">
      <dgm:prSet/>
      <dgm:spPr/>
      <dgm:t>
        <a:bodyPr/>
        <a:lstStyle/>
        <a:p>
          <a:endParaRPr lang="it-IT" sz="1100">
            <a:latin typeface="Trebuchet MS" panose="020B0603020202020204" pitchFamily="34" charset="0"/>
          </a:endParaRPr>
        </a:p>
      </dgm:t>
    </dgm:pt>
    <dgm:pt modelId="{B0B28C57-4AEE-4059-9882-CB29D264FDBD}">
      <dgm:prSet phldrT="[Testo]" custT="1"/>
      <dgm:spPr/>
      <dgm:t>
        <a:bodyPr/>
        <a:lstStyle/>
        <a:p>
          <a:pPr algn="just"/>
          <a:r>
            <a:rPr lang="it-IT" sz="1100">
              <a:latin typeface="Trebuchet MS" panose="020B0603020202020204" pitchFamily="34" charset="0"/>
            </a:rPr>
            <a:t>Applicazione in misura fissa delle imposte di registro, ipotecaria e catastale per i trasferimenti di beni immobili o per gli atti traslativi/costitutivi di diritti reali immobiliari di godimento in favore di ETS e imprese sociali.</a:t>
          </a:r>
          <a:endParaRPr lang="it-IT" sz="1100" dirty="0">
            <a:latin typeface="Trebuchet MS" panose="020B0603020202020204" pitchFamily="34" charset="0"/>
          </a:endParaRPr>
        </a:p>
      </dgm:t>
    </dgm:pt>
    <dgm:pt modelId="{9E28C191-5CF3-4159-A7AA-B7C96EF28E17}" type="parTrans" cxnId="{A9C7D9ED-DB0E-46DF-B88C-5F1F7DF8200A}">
      <dgm:prSet/>
      <dgm:spPr/>
      <dgm:t>
        <a:bodyPr/>
        <a:lstStyle/>
        <a:p>
          <a:endParaRPr lang="it-IT" sz="1100">
            <a:latin typeface="Trebuchet MS" panose="020B0603020202020204" pitchFamily="34" charset="0"/>
          </a:endParaRPr>
        </a:p>
      </dgm:t>
    </dgm:pt>
    <dgm:pt modelId="{266F91A8-05A0-4BD2-80E8-0836731CE1B3}" type="sibTrans" cxnId="{A9C7D9ED-DB0E-46DF-B88C-5F1F7DF8200A}">
      <dgm:prSet/>
      <dgm:spPr/>
      <dgm:t>
        <a:bodyPr/>
        <a:lstStyle/>
        <a:p>
          <a:endParaRPr lang="it-IT" sz="1100">
            <a:latin typeface="Trebuchet MS" panose="020B0603020202020204" pitchFamily="34" charset="0"/>
          </a:endParaRPr>
        </a:p>
      </dgm:t>
    </dgm:pt>
    <dgm:pt modelId="{835D5A3F-A665-4A92-ACD0-EF31A1AB7449}">
      <dgm:prSet custT="1"/>
      <dgm:spPr/>
      <dgm:t>
        <a:bodyPr/>
        <a:lstStyle/>
        <a:p>
          <a:pPr algn="just"/>
          <a:r>
            <a:rPr lang="it-IT" sz="1100">
              <a:latin typeface="Trebuchet MS" panose="020B0603020202020204" pitchFamily="34" charset="0"/>
            </a:rPr>
            <a:t>Imposta di registro, ipotecaria e catastale fisse per gli atti costitutivi e le modifiche statutarie, comprese le operazioni di fusione, scissione o trasformazione. </a:t>
          </a:r>
          <a:endParaRPr lang="it-IT" sz="1100" dirty="0">
            <a:latin typeface="Trebuchet MS" panose="020B0603020202020204" pitchFamily="34" charset="0"/>
          </a:endParaRPr>
        </a:p>
      </dgm:t>
    </dgm:pt>
    <dgm:pt modelId="{21424C2A-E22F-4B19-BB67-447BB2E69D67}" type="parTrans" cxnId="{FD44FB0C-703F-4354-A5E0-291FE299CEB0}">
      <dgm:prSet/>
      <dgm:spPr/>
      <dgm:t>
        <a:bodyPr/>
        <a:lstStyle/>
        <a:p>
          <a:endParaRPr lang="it-IT" sz="1100">
            <a:latin typeface="Trebuchet MS" panose="020B0603020202020204" pitchFamily="34" charset="0"/>
          </a:endParaRPr>
        </a:p>
      </dgm:t>
    </dgm:pt>
    <dgm:pt modelId="{A8ADBA61-4498-4644-AADD-F2A9EDBDA9B3}" type="sibTrans" cxnId="{FD44FB0C-703F-4354-A5E0-291FE299CEB0}">
      <dgm:prSet/>
      <dgm:spPr/>
      <dgm:t>
        <a:bodyPr/>
        <a:lstStyle/>
        <a:p>
          <a:endParaRPr lang="it-IT" sz="1100">
            <a:latin typeface="Trebuchet MS" panose="020B0603020202020204" pitchFamily="34" charset="0"/>
          </a:endParaRPr>
        </a:p>
      </dgm:t>
    </dgm:pt>
    <dgm:pt modelId="{51EBEF5D-FDC9-4B18-8362-69D8375C274F}">
      <dgm:prSet custT="1"/>
      <dgm:spPr/>
      <dgm:t>
        <a:bodyPr/>
        <a:lstStyle/>
        <a:p>
          <a:pPr algn="just"/>
          <a:r>
            <a:rPr lang="it-IT" sz="1100">
              <a:latin typeface="Trebuchet MS" panose="020B0603020202020204" pitchFamily="34" charset="0"/>
            </a:rPr>
            <a:t>Esenzione dall’imposta di bollo.</a:t>
          </a:r>
          <a:endParaRPr lang="it-IT" sz="1100" dirty="0">
            <a:latin typeface="Trebuchet MS" panose="020B0603020202020204" pitchFamily="34" charset="0"/>
          </a:endParaRPr>
        </a:p>
      </dgm:t>
    </dgm:pt>
    <dgm:pt modelId="{21DF5D14-82B8-45AE-BCF2-57B9265A0606}" type="parTrans" cxnId="{E89DB9E1-9D74-4672-BA1D-F74A79C0B1FA}">
      <dgm:prSet/>
      <dgm:spPr/>
      <dgm:t>
        <a:bodyPr/>
        <a:lstStyle/>
        <a:p>
          <a:endParaRPr lang="it-IT" sz="1100">
            <a:latin typeface="Trebuchet MS" panose="020B0603020202020204" pitchFamily="34" charset="0"/>
          </a:endParaRPr>
        </a:p>
      </dgm:t>
    </dgm:pt>
    <dgm:pt modelId="{FD0FC515-DCB4-409E-93BB-8999DD004243}" type="sibTrans" cxnId="{E89DB9E1-9D74-4672-BA1D-F74A79C0B1FA}">
      <dgm:prSet/>
      <dgm:spPr/>
      <dgm:t>
        <a:bodyPr/>
        <a:lstStyle/>
        <a:p>
          <a:endParaRPr lang="it-IT" sz="1100">
            <a:latin typeface="Trebuchet MS" panose="020B0603020202020204" pitchFamily="34" charset="0"/>
          </a:endParaRPr>
        </a:p>
      </dgm:t>
    </dgm:pt>
    <dgm:pt modelId="{2078E4B1-78D6-4B33-9839-BE7077315FD8}">
      <dgm:prSet custT="1"/>
      <dgm:spPr/>
      <dgm:t>
        <a:bodyPr/>
        <a:lstStyle/>
        <a:p>
          <a:pPr algn="just"/>
          <a:r>
            <a:rPr lang="it-IT" sz="1100">
              <a:latin typeface="Trebuchet MS" panose="020B0603020202020204" pitchFamily="34" charset="0"/>
            </a:rPr>
            <a:t>Esenzione dall’imposta sugli intrattenimenti.</a:t>
          </a:r>
          <a:endParaRPr lang="it-IT" sz="1100" dirty="0">
            <a:latin typeface="Trebuchet MS" panose="020B0603020202020204" pitchFamily="34" charset="0"/>
          </a:endParaRPr>
        </a:p>
      </dgm:t>
    </dgm:pt>
    <dgm:pt modelId="{6F968AD1-CF93-449A-B358-CD46D677B3C3}" type="parTrans" cxnId="{ACD86966-AE08-4B24-833E-9A0BDDE08C8F}">
      <dgm:prSet/>
      <dgm:spPr/>
      <dgm:t>
        <a:bodyPr/>
        <a:lstStyle/>
        <a:p>
          <a:endParaRPr lang="it-IT" sz="1100">
            <a:latin typeface="Trebuchet MS" panose="020B0603020202020204" pitchFamily="34" charset="0"/>
          </a:endParaRPr>
        </a:p>
      </dgm:t>
    </dgm:pt>
    <dgm:pt modelId="{911CA8CB-3B2D-4B80-92F1-09CF8F188DF8}" type="sibTrans" cxnId="{ACD86966-AE08-4B24-833E-9A0BDDE08C8F}">
      <dgm:prSet/>
      <dgm:spPr/>
      <dgm:t>
        <a:bodyPr/>
        <a:lstStyle/>
        <a:p>
          <a:endParaRPr lang="it-IT" sz="1100">
            <a:latin typeface="Trebuchet MS" panose="020B0603020202020204" pitchFamily="34" charset="0"/>
          </a:endParaRPr>
        </a:p>
      </dgm:t>
    </dgm:pt>
    <dgm:pt modelId="{AD9CF28A-8309-4375-84F1-C49574DA85E5}">
      <dgm:prSet custT="1"/>
      <dgm:spPr/>
      <dgm:t>
        <a:bodyPr/>
        <a:lstStyle/>
        <a:p>
          <a:pPr algn="just"/>
          <a:r>
            <a:rPr lang="it-IT" sz="1100">
              <a:latin typeface="Trebuchet MS" panose="020B0603020202020204" pitchFamily="34" charset="0"/>
            </a:rPr>
            <a:t>Esenzione dalle tasse sulle concessioni governative.</a:t>
          </a:r>
          <a:endParaRPr lang="it-IT" sz="1100" dirty="0">
            <a:latin typeface="Trebuchet MS" panose="020B0603020202020204" pitchFamily="34" charset="0"/>
          </a:endParaRPr>
        </a:p>
      </dgm:t>
    </dgm:pt>
    <dgm:pt modelId="{49F7A21D-BAF4-417E-B70D-841554A26FDA}" type="parTrans" cxnId="{CA99E791-2656-4E18-A7CE-B06F6EDD0F71}">
      <dgm:prSet/>
      <dgm:spPr/>
      <dgm:t>
        <a:bodyPr/>
        <a:lstStyle/>
        <a:p>
          <a:endParaRPr lang="it-IT" sz="1100">
            <a:latin typeface="Trebuchet MS" panose="020B0603020202020204" pitchFamily="34" charset="0"/>
          </a:endParaRPr>
        </a:p>
      </dgm:t>
    </dgm:pt>
    <dgm:pt modelId="{52830CA3-2935-41CD-ABF3-6F5E9A12E03F}" type="sibTrans" cxnId="{CA99E791-2656-4E18-A7CE-B06F6EDD0F71}">
      <dgm:prSet/>
      <dgm:spPr/>
      <dgm:t>
        <a:bodyPr/>
        <a:lstStyle/>
        <a:p>
          <a:endParaRPr lang="it-IT" sz="1100">
            <a:latin typeface="Trebuchet MS" panose="020B0603020202020204" pitchFamily="34" charset="0"/>
          </a:endParaRPr>
        </a:p>
      </dgm:t>
    </dgm:pt>
    <dgm:pt modelId="{B5C7642C-5399-4411-A213-56C6055DB8E2}" type="pres">
      <dgm:prSet presAssocID="{1D9DC960-1682-49B5-8860-33DCF2896F52}" presName="Name0" presStyleCnt="0">
        <dgm:presLayoutVars>
          <dgm:chMax val="7"/>
          <dgm:chPref val="7"/>
          <dgm:dir/>
        </dgm:presLayoutVars>
      </dgm:prSet>
      <dgm:spPr/>
    </dgm:pt>
    <dgm:pt modelId="{A63E8C96-F40E-426F-B1EF-E99FB03457D6}" type="pres">
      <dgm:prSet presAssocID="{1D9DC960-1682-49B5-8860-33DCF2896F52}" presName="Name1" presStyleCnt="0"/>
      <dgm:spPr/>
    </dgm:pt>
    <dgm:pt modelId="{AA433BE6-E905-4756-9422-588F76D5DC7B}" type="pres">
      <dgm:prSet presAssocID="{1D9DC960-1682-49B5-8860-33DCF2896F52}" presName="cycle" presStyleCnt="0"/>
      <dgm:spPr/>
    </dgm:pt>
    <dgm:pt modelId="{697EDD48-15FD-4405-A340-B8531BCB959D}" type="pres">
      <dgm:prSet presAssocID="{1D9DC960-1682-49B5-8860-33DCF2896F52}" presName="srcNode" presStyleLbl="node1" presStyleIdx="0" presStyleCnt="7"/>
      <dgm:spPr/>
    </dgm:pt>
    <dgm:pt modelId="{C4B9D748-65B0-4C72-B918-2803B2B728C3}" type="pres">
      <dgm:prSet presAssocID="{1D9DC960-1682-49B5-8860-33DCF2896F52}" presName="conn" presStyleLbl="parChTrans1D2" presStyleIdx="0" presStyleCnt="1"/>
      <dgm:spPr/>
    </dgm:pt>
    <dgm:pt modelId="{970C9D72-F156-446D-AAA9-3AE47A7FEE0A}" type="pres">
      <dgm:prSet presAssocID="{1D9DC960-1682-49B5-8860-33DCF2896F52}" presName="extraNode" presStyleLbl="node1" presStyleIdx="0" presStyleCnt="7"/>
      <dgm:spPr/>
    </dgm:pt>
    <dgm:pt modelId="{BDB118BF-3B5D-415A-986D-3586823D097E}" type="pres">
      <dgm:prSet presAssocID="{1D9DC960-1682-49B5-8860-33DCF2896F52}" presName="dstNode" presStyleLbl="node1" presStyleIdx="0" presStyleCnt="7"/>
      <dgm:spPr/>
    </dgm:pt>
    <dgm:pt modelId="{0DD5E7C6-93C2-4223-AEF2-51E8041800F1}" type="pres">
      <dgm:prSet presAssocID="{0C5B6A87-1032-4F25-BBEE-E46A7A86B7CE}" presName="text_1" presStyleLbl="node1" presStyleIdx="0" presStyleCnt="7">
        <dgm:presLayoutVars>
          <dgm:bulletEnabled val="1"/>
        </dgm:presLayoutVars>
      </dgm:prSet>
      <dgm:spPr/>
    </dgm:pt>
    <dgm:pt modelId="{5DA845F2-DD3A-4667-9BA3-00F6D3325AB6}" type="pres">
      <dgm:prSet presAssocID="{0C5B6A87-1032-4F25-BBEE-E46A7A86B7CE}" presName="accent_1" presStyleCnt="0"/>
      <dgm:spPr/>
    </dgm:pt>
    <dgm:pt modelId="{E86B8FEA-0F0D-4A84-AD03-22E0A33B7434}" type="pres">
      <dgm:prSet presAssocID="{0C5B6A87-1032-4F25-BBEE-E46A7A86B7CE}" presName="accentRepeatNode" presStyleLbl="solidFgAcc1" presStyleIdx="0" presStyleCnt="7"/>
      <dgm:spPr/>
    </dgm:pt>
    <dgm:pt modelId="{CF627783-1122-4EDE-987C-38B2E7E748E5}" type="pres">
      <dgm:prSet presAssocID="{AAD2AB29-A565-4760-A98E-B3EB5EA1948B}" presName="text_2" presStyleLbl="node1" presStyleIdx="1" presStyleCnt="7">
        <dgm:presLayoutVars>
          <dgm:bulletEnabled val="1"/>
        </dgm:presLayoutVars>
      </dgm:prSet>
      <dgm:spPr/>
    </dgm:pt>
    <dgm:pt modelId="{F98C7F71-BCD5-4044-9375-D1C062F5448D}" type="pres">
      <dgm:prSet presAssocID="{AAD2AB29-A565-4760-A98E-B3EB5EA1948B}" presName="accent_2" presStyleCnt="0"/>
      <dgm:spPr/>
    </dgm:pt>
    <dgm:pt modelId="{275A144E-A095-44EB-B2E2-81837E727BB1}" type="pres">
      <dgm:prSet presAssocID="{AAD2AB29-A565-4760-A98E-B3EB5EA1948B}" presName="accentRepeatNode" presStyleLbl="solidFgAcc1" presStyleIdx="1" presStyleCnt="7"/>
      <dgm:spPr/>
    </dgm:pt>
    <dgm:pt modelId="{009D2E14-496E-49C1-9923-B3336E793E93}" type="pres">
      <dgm:prSet presAssocID="{B0B28C57-4AEE-4059-9882-CB29D264FDBD}" presName="text_3" presStyleLbl="node1" presStyleIdx="2" presStyleCnt="7" custLinFactNeighborY="-2972">
        <dgm:presLayoutVars>
          <dgm:bulletEnabled val="1"/>
        </dgm:presLayoutVars>
      </dgm:prSet>
      <dgm:spPr/>
    </dgm:pt>
    <dgm:pt modelId="{676BDDFA-A889-40F6-B5AB-6FA76EC1C7DE}" type="pres">
      <dgm:prSet presAssocID="{B0B28C57-4AEE-4059-9882-CB29D264FDBD}" presName="accent_3" presStyleCnt="0"/>
      <dgm:spPr/>
    </dgm:pt>
    <dgm:pt modelId="{01EF73E0-507F-48B8-A7A2-315B3253CB82}" type="pres">
      <dgm:prSet presAssocID="{B0B28C57-4AEE-4059-9882-CB29D264FDBD}" presName="accentRepeatNode" presStyleLbl="solidFgAcc1" presStyleIdx="2" presStyleCnt="7"/>
      <dgm:spPr/>
    </dgm:pt>
    <dgm:pt modelId="{35B94885-1429-49DF-9E86-67EE9C5C0661}" type="pres">
      <dgm:prSet presAssocID="{835D5A3F-A665-4A92-ACD0-EF31A1AB7449}" presName="text_4" presStyleLbl="node1" presStyleIdx="3" presStyleCnt="7">
        <dgm:presLayoutVars>
          <dgm:bulletEnabled val="1"/>
        </dgm:presLayoutVars>
      </dgm:prSet>
      <dgm:spPr/>
    </dgm:pt>
    <dgm:pt modelId="{ACC112C1-5017-4037-A9E9-F50F92962DF4}" type="pres">
      <dgm:prSet presAssocID="{835D5A3F-A665-4A92-ACD0-EF31A1AB7449}" presName="accent_4" presStyleCnt="0"/>
      <dgm:spPr/>
    </dgm:pt>
    <dgm:pt modelId="{6642DF04-07E9-4BBB-8950-EDE80086E01B}" type="pres">
      <dgm:prSet presAssocID="{835D5A3F-A665-4A92-ACD0-EF31A1AB7449}" presName="accentRepeatNode" presStyleLbl="solidFgAcc1" presStyleIdx="3" presStyleCnt="7"/>
      <dgm:spPr/>
    </dgm:pt>
    <dgm:pt modelId="{A80A6015-AD96-46AF-A7C0-AFA3DBF7641A}" type="pres">
      <dgm:prSet presAssocID="{51EBEF5D-FDC9-4B18-8362-69D8375C274F}" presName="text_5" presStyleLbl="node1" presStyleIdx="4" presStyleCnt="7">
        <dgm:presLayoutVars>
          <dgm:bulletEnabled val="1"/>
        </dgm:presLayoutVars>
      </dgm:prSet>
      <dgm:spPr/>
    </dgm:pt>
    <dgm:pt modelId="{2EFF0C9E-017A-43C5-AE54-7A6EE9D3DB4B}" type="pres">
      <dgm:prSet presAssocID="{51EBEF5D-FDC9-4B18-8362-69D8375C274F}" presName="accent_5" presStyleCnt="0"/>
      <dgm:spPr/>
    </dgm:pt>
    <dgm:pt modelId="{0B26FB24-47F6-4728-9E0A-4F86A9255312}" type="pres">
      <dgm:prSet presAssocID="{51EBEF5D-FDC9-4B18-8362-69D8375C274F}" presName="accentRepeatNode" presStyleLbl="solidFgAcc1" presStyleIdx="4" presStyleCnt="7"/>
      <dgm:spPr/>
    </dgm:pt>
    <dgm:pt modelId="{2E64122F-9B47-47CE-81F8-41129AC546A0}" type="pres">
      <dgm:prSet presAssocID="{2078E4B1-78D6-4B33-9839-BE7077315FD8}" presName="text_6" presStyleLbl="node1" presStyleIdx="5" presStyleCnt="7">
        <dgm:presLayoutVars>
          <dgm:bulletEnabled val="1"/>
        </dgm:presLayoutVars>
      </dgm:prSet>
      <dgm:spPr/>
    </dgm:pt>
    <dgm:pt modelId="{8BDE6272-AF2C-41D7-8B0E-BB801AC0FAD1}" type="pres">
      <dgm:prSet presAssocID="{2078E4B1-78D6-4B33-9839-BE7077315FD8}" presName="accent_6" presStyleCnt="0"/>
      <dgm:spPr/>
    </dgm:pt>
    <dgm:pt modelId="{BC9AE6FB-D1E6-468E-830E-F6977DC42077}" type="pres">
      <dgm:prSet presAssocID="{2078E4B1-78D6-4B33-9839-BE7077315FD8}" presName="accentRepeatNode" presStyleLbl="solidFgAcc1" presStyleIdx="5" presStyleCnt="7"/>
      <dgm:spPr/>
    </dgm:pt>
    <dgm:pt modelId="{167C7BB7-9C12-40C4-9D5C-8E4610743B98}" type="pres">
      <dgm:prSet presAssocID="{AD9CF28A-8309-4375-84F1-C49574DA85E5}" presName="text_7" presStyleLbl="node1" presStyleIdx="6" presStyleCnt="7">
        <dgm:presLayoutVars>
          <dgm:bulletEnabled val="1"/>
        </dgm:presLayoutVars>
      </dgm:prSet>
      <dgm:spPr/>
    </dgm:pt>
    <dgm:pt modelId="{98492CA2-B899-4A17-B753-77C1B6593340}" type="pres">
      <dgm:prSet presAssocID="{AD9CF28A-8309-4375-84F1-C49574DA85E5}" presName="accent_7" presStyleCnt="0"/>
      <dgm:spPr/>
    </dgm:pt>
    <dgm:pt modelId="{9DD8991E-0092-4D96-A6EC-96395695D95C}" type="pres">
      <dgm:prSet presAssocID="{AD9CF28A-8309-4375-84F1-C49574DA85E5}" presName="accentRepeatNode" presStyleLbl="solidFgAcc1" presStyleIdx="6" presStyleCnt="7"/>
      <dgm:spPr/>
    </dgm:pt>
  </dgm:ptLst>
  <dgm:cxnLst>
    <dgm:cxn modelId="{8DE89C02-DAE8-4B37-BD9D-09BD9DB18FF8}" type="presOf" srcId="{3EADE935-DDB7-435C-B234-6E8C017FE1AC}" destId="{C4B9D748-65B0-4C72-B918-2803B2B728C3}" srcOrd="0" destOrd="0" presId="urn:microsoft.com/office/officeart/2008/layout/VerticalCurvedList"/>
    <dgm:cxn modelId="{FD44FB0C-703F-4354-A5E0-291FE299CEB0}" srcId="{1D9DC960-1682-49B5-8860-33DCF2896F52}" destId="{835D5A3F-A665-4A92-ACD0-EF31A1AB7449}" srcOrd="3" destOrd="0" parTransId="{21424C2A-E22F-4B19-BB67-447BB2E69D67}" sibTransId="{A8ADBA61-4498-4644-AADD-F2A9EDBDA9B3}"/>
    <dgm:cxn modelId="{8444E227-7FDD-4A59-B684-F41C45B321D7}" type="presOf" srcId="{0C5B6A87-1032-4F25-BBEE-E46A7A86B7CE}" destId="{0DD5E7C6-93C2-4223-AEF2-51E8041800F1}" srcOrd="0" destOrd="0" presId="urn:microsoft.com/office/officeart/2008/layout/VerticalCurvedList"/>
    <dgm:cxn modelId="{946FBF28-4C40-484C-9AE7-0390AB9BB559}" srcId="{1D9DC960-1682-49B5-8860-33DCF2896F52}" destId="{0C5B6A87-1032-4F25-BBEE-E46A7A86B7CE}" srcOrd="0" destOrd="0" parTransId="{8E469025-7D60-4041-919E-C0963757433D}" sibTransId="{3EADE935-DDB7-435C-B234-6E8C017FE1AC}"/>
    <dgm:cxn modelId="{851C3836-C80E-4FBF-A40F-3415F3B37DAC}" srcId="{1D9DC960-1682-49B5-8860-33DCF2896F52}" destId="{AAD2AB29-A565-4760-A98E-B3EB5EA1948B}" srcOrd="1" destOrd="0" parTransId="{5C7B47D7-6622-483F-8DD0-C5E64E0796BD}" sibTransId="{A621E7FB-EEF6-4DCB-8E4A-75C6583348F6}"/>
    <dgm:cxn modelId="{0FCB0360-8122-4AC5-AE4B-56BE9E528172}" type="presOf" srcId="{51EBEF5D-FDC9-4B18-8362-69D8375C274F}" destId="{A80A6015-AD96-46AF-A7C0-AFA3DBF7641A}" srcOrd="0" destOrd="0" presId="urn:microsoft.com/office/officeart/2008/layout/VerticalCurvedList"/>
    <dgm:cxn modelId="{ACD86966-AE08-4B24-833E-9A0BDDE08C8F}" srcId="{1D9DC960-1682-49B5-8860-33DCF2896F52}" destId="{2078E4B1-78D6-4B33-9839-BE7077315FD8}" srcOrd="5" destOrd="0" parTransId="{6F968AD1-CF93-449A-B358-CD46D677B3C3}" sibTransId="{911CA8CB-3B2D-4B80-92F1-09CF8F188DF8}"/>
    <dgm:cxn modelId="{4D47834A-ED15-40B3-A6E6-B5AE848B0B43}" type="presOf" srcId="{AAD2AB29-A565-4760-A98E-B3EB5EA1948B}" destId="{CF627783-1122-4EDE-987C-38B2E7E748E5}" srcOrd="0" destOrd="0" presId="urn:microsoft.com/office/officeart/2008/layout/VerticalCurvedList"/>
    <dgm:cxn modelId="{9F61F56C-A1C4-4FED-8AF4-4A7152A30F17}" type="presOf" srcId="{835D5A3F-A665-4A92-ACD0-EF31A1AB7449}" destId="{35B94885-1429-49DF-9E86-67EE9C5C0661}" srcOrd="0" destOrd="0" presId="urn:microsoft.com/office/officeart/2008/layout/VerticalCurvedList"/>
    <dgm:cxn modelId="{3809B381-8F07-4D20-A327-DFF60C4705CF}" type="presOf" srcId="{2078E4B1-78D6-4B33-9839-BE7077315FD8}" destId="{2E64122F-9B47-47CE-81F8-41129AC546A0}" srcOrd="0" destOrd="0" presId="urn:microsoft.com/office/officeart/2008/layout/VerticalCurvedList"/>
    <dgm:cxn modelId="{CA99E791-2656-4E18-A7CE-B06F6EDD0F71}" srcId="{1D9DC960-1682-49B5-8860-33DCF2896F52}" destId="{AD9CF28A-8309-4375-84F1-C49574DA85E5}" srcOrd="6" destOrd="0" parTransId="{49F7A21D-BAF4-417E-B70D-841554A26FDA}" sibTransId="{52830CA3-2935-41CD-ABF3-6F5E9A12E03F}"/>
    <dgm:cxn modelId="{CA64E3A9-923D-4B4A-B093-BF6EB91F0E3E}" type="presOf" srcId="{B0B28C57-4AEE-4059-9882-CB29D264FDBD}" destId="{009D2E14-496E-49C1-9923-B3336E793E93}" srcOrd="0" destOrd="0" presId="urn:microsoft.com/office/officeart/2008/layout/VerticalCurvedList"/>
    <dgm:cxn modelId="{26609DD5-B4C0-46CD-BE5A-A2E090A216E8}" type="presOf" srcId="{1D9DC960-1682-49B5-8860-33DCF2896F52}" destId="{B5C7642C-5399-4411-A213-56C6055DB8E2}" srcOrd="0" destOrd="0" presId="urn:microsoft.com/office/officeart/2008/layout/VerticalCurvedList"/>
    <dgm:cxn modelId="{1A61F4D9-64CB-459C-90D8-9DAB3C0BDE3B}" type="presOf" srcId="{AD9CF28A-8309-4375-84F1-C49574DA85E5}" destId="{167C7BB7-9C12-40C4-9D5C-8E4610743B98}" srcOrd="0" destOrd="0" presId="urn:microsoft.com/office/officeart/2008/layout/VerticalCurvedList"/>
    <dgm:cxn modelId="{E89DB9E1-9D74-4672-BA1D-F74A79C0B1FA}" srcId="{1D9DC960-1682-49B5-8860-33DCF2896F52}" destId="{51EBEF5D-FDC9-4B18-8362-69D8375C274F}" srcOrd="4" destOrd="0" parTransId="{21DF5D14-82B8-45AE-BCF2-57B9265A0606}" sibTransId="{FD0FC515-DCB4-409E-93BB-8999DD004243}"/>
    <dgm:cxn modelId="{A9C7D9ED-DB0E-46DF-B88C-5F1F7DF8200A}" srcId="{1D9DC960-1682-49B5-8860-33DCF2896F52}" destId="{B0B28C57-4AEE-4059-9882-CB29D264FDBD}" srcOrd="2" destOrd="0" parTransId="{9E28C191-5CF3-4159-A7AA-B7C96EF28E17}" sibTransId="{266F91A8-05A0-4BD2-80E8-0836731CE1B3}"/>
    <dgm:cxn modelId="{60209895-9AEA-41B2-9707-F0419896C15A}" type="presParOf" srcId="{B5C7642C-5399-4411-A213-56C6055DB8E2}" destId="{A63E8C96-F40E-426F-B1EF-E99FB03457D6}" srcOrd="0" destOrd="0" presId="urn:microsoft.com/office/officeart/2008/layout/VerticalCurvedList"/>
    <dgm:cxn modelId="{0FD4E994-693D-4AA2-AB74-E1B8E4448CF3}" type="presParOf" srcId="{A63E8C96-F40E-426F-B1EF-E99FB03457D6}" destId="{AA433BE6-E905-4756-9422-588F76D5DC7B}" srcOrd="0" destOrd="0" presId="urn:microsoft.com/office/officeart/2008/layout/VerticalCurvedList"/>
    <dgm:cxn modelId="{226F4C06-328C-4793-BEB0-079682F43ED3}" type="presParOf" srcId="{AA433BE6-E905-4756-9422-588F76D5DC7B}" destId="{697EDD48-15FD-4405-A340-B8531BCB959D}" srcOrd="0" destOrd="0" presId="urn:microsoft.com/office/officeart/2008/layout/VerticalCurvedList"/>
    <dgm:cxn modelId="{23AABB36-A81B-460D-BCB6-C39336B50D74}" type="presParOf" srcId="{AA433BE6-E905-4756-9422-588F76D5DC7B}" destId="{C4B9D748-65B0-4C72-B918-2803B2B728C3}" srcOrd="1" destOrd="0" presId="urn:microsoft.com/office/officeart/2008/layout/VerticalCurvedList"/>
    <dgm:cxn modelId="{2D179E51-A12F-41AE-A2FF-834173F383D1}" type="presParOf" srcId="{AA433BE6-E905-4756-9422-588F76D5DC7B}" destId="{970C9D72-F156-446D-AAA9-3AE47A7FEE0A}" srcOrd="2" destOrd="0" presId="urn:microsoft.com/office/officeart/2008/layout/VerticalCurvedList"/>
    <dgm:cxn modelId="{1867B74D-EE1F-404B-9AF1-3DEBB5092761}" type="presParOf" srcId="{AA433BE6-E905-4756-9422-588F76D5DC7B}" destId="{BDB118BF-3B5D-415A-986D-3586823D097E}" srcOrd="3" destOrd="0" presId="urn:microsoft.com/office/officeart/2008/layout/VerticalCurvedList"/>
    <dgm:cxn modelId="{80A494B6-8A0A-4CF4-A4F5-C23DEE5ECDD1}" type="presParOf" srcId="{A63E8C96-F40E-426F-B1EF-E99FB03457D6}" destId="{0DD5E7C6-93C2-4223-AEF2-51E8041800F1}" srcOrd="1" destOrd="0" presId="urn:microsoft.com/office/officeart/2008/layout/VerticalCurvedList"/>
    <dgm:cxn modelId="{07DB1994-E099-47CC-B1E3-867CAB0525C7}" type="presParOf" srcId="{A63E8C96-F40E-426F-B1EF-E99FB03457D6}" destId="{5DA845F2-DD3A-4667-9BA3-00F6D3325AB6}" srcOrd="2" destOrd="0" presId="urn:microsoft.com/office/officeart/2008/layout/VerticalCurvedList"/>
    <dgm:cxn modelId="{6570610E-441A-4B4E-95FA-EB614AC640E5}" type="presParOf" srcId="{5DA845F2-DD3A-4667-9BA3-00F6D3325AB6}" destId="{E86B8FEA-0F0D-4A84-AD03-22E0A33B7434}" srcOrd="0" destOrd="0" presId="urn:microsoft.com/office/officeart/2008/layout/VerticalCurvedList"/>
    <dgm:cxn modelId="{499C7B46-CE7F-40DD-98CD-6328613C6F86}" type="presParOf" srcId="{A63E8C96-F40E-426F-B1EF-E99FB03457D6}" destId="{CF627783-1122-4EDE-987C-38B2E7E748E5}" srcOrd="3" destOrd="0" presId="urn:microsoft.com/office/officeart/2008/layout/VerticalCurvedList"/>
    <dgm:cxn modelId="{3334CA6E-D0A3-4063-BD10-1620C2ED6645}" type="presParOf" srcId="{A63E8C96-F40E-426F-B1EF-E99FB03457D6}" destId="{F98C7F71-BCD5-4044-9375-D1C062F5448D}" srcOrd="4" destOrd="0" presId="urn:microsoft.com/office/officeart/2008/layout/VerticalCurvedList"/>
    <dgm:cxn modelId="{840E4A76-ED14-4918-B65B-2E6918F38D6A}" type="presParOf" srcId="{F98C7F71-BCD5-4044-9375-D1C062F5448D}" destId="{275A144E-A095-44EB-B2E2-81837E727BB1}" srcOrd="0" destOrd="0" presId="urn:microsoft.com/office/officeart/2008/layout/VerticalCurvedList"/>
    <dgm:cxn modelId="{2DEA664F-6BC3-497E-AC62-0EE190DB0349}" type="presParOf" srcId="{A63E8C96-F40E-426F-B1EF-E99FB03457D6}" destId="{009D2E14-496E-49C1-9923-B3336E793E93}" srcOrd="5" destOrd="0" presId="urn:microsoft.com/office/officeart/2008/layout/VerticalCurvedList"/>
    <dgm:cxn modelId="{FE13A9BD-C0EB-4024-9ECA-E5E9EE121D6E}" type="presParOf" srcId="{A63E8C96-F40E-426F-B1EF-E99FB03457D6}" destId="{676BDDFA-A889-40F6-B5AB-6FA76EC1C7DE}" srcOrd="6" destOrd="0" presId="urn:microsoft.com/office/officeart/2008/layout/VerticalCurvedList"/>
    <dgm:cxn modelId="{D329FB96-4E3B-474E-B9BD-BDEE95978EC1}" type="presParOf" srcId="{676BDDFA-A889-40F6-B5AB-6FA76EC1C7DE}" destId="{01EF73E0-507F-48B8-A7A2-315B3253CB82}" srcOrd="0" destOrd="0" presId="urn:microsoft.com/office/officeart/2008/layout/VerticalCurvedList"/>
    <dgm:cxn modelId="{08783504-16C5-4445-9827-A4CD1115554A}" type="presParOf" srcId="{A63E8C96-F40E-426F-B1EF-E99FB03457D6}" destId="{35B94885-1429-49DF-9E86-67EE9C5C0661}" srcOrd="7" destOrd="0" presId="urn:microsoft.com/office/officeart/2008/layout/VerticalCurvedList"/>
    <dgm:cxn modelId="{87A67A86-41DE-4B50-BFC5-7223269728F0}" type="presParOf" srcId="{A63E8C96-F40E-426F-B1EF-E99FB03457D6}" destId="{ACC112C1-5017-4037-A9E9-F50F92962DF4}" srcOrd="8" destOrd="0" presId="urn:microsoft.com/office/officeart/2008/layout/VerticalCurvedList"/>
    <dgm:cxn modelId="{F3EFC69C-0AB0-46EA-9F47-FC78A003A986}" type="presParOf" srcId="{ACC112C1-5017-4037-A9E9-F50F92962DF4}" destId="{6642DF04-07E9-4BBB-8950-EDE80086E01B}" srcOrd="0" destOrd="0" presId="urn:microsoft.com/office/officeart/2008/layout/VerticalCurvedList"/>
    <dgm:cxn modelId="{DEFC8FB1-A038-42FA-A4AA-C73534637705}" type="presParOf" srcId="{A63E8C96-F40E-426F-B1EF-E99FB03457D6}" destId="{A80A6015-AD96-46AF-A7C0-AFA3DBF7641A}" srcOrd="9" destOrd="0" presId="urn:microsoft.com/office/officeart/2008/layout/VerticalCurvedList"/>
    <dgm:cxn modelId="{E0054285-5FA3-4780-93A1-362A692F736C}" type="presParOf" srcId="{A63E8C96-F40E-426F-B1EF-E99FB03457D6}" destId="{2EFF0C9E-017A-43C5-AE54-7A6EE9D3DB4B}" srcOrd="10" destOrd="0" presId="urn:microsoft.com/office/officeart/2008/layout/VerticalCurvedList"/>
    <dgm:cxn modelId="{102BAF07-1FED-4987-A084-12CF6DBA07D9}" type="presParOf" srcId="{2EFF0C9E-017A-43C5-AE54-7A6EE9D3DB4B}" destId="{0B26FB24-47F6-4728-9E0A-4F86A9255312}" srcOrd="0" destOrd="0" presId="urn:microsoft.com/office/officeart/2008/layout/VerticalCurvedList"/>
    <dgm:cxn modelId="{F72C81E4-1CFC-4216-8D14-2049DDA39E39}" type="presParOf" srcId="{A63E8C96-F40E-426F-B1EF-E99FB03457D6}" destId="{2E64122F-9B47-47CE-81F8-41129AC546A0}" srcOrd="11" destOrd="0" presId="urn:microsoft.com/office/officeart/2008/layout/VerticalCurvedList"/>
    <dgm:cxn modelId="{5DAFE102-D79C-4435-8974-3CC481D51FD5}" type="presParOf" srcId="{A63E8C96-F40E-426F-B1EF-E99FB03457D6}" destId="{8BDE6272-AF2C-41D7-8B0E-BB801AC0FAD1}" srcOrd="12" destOrd="0" presId="urn:microsoft.com/office/officeart/2008/layout/VerticalCurvedList"/>
    <dgm:cxn modelId="{057A9F54-21A1-4D57-913F-835282FD6AE5}" type="presParOf" srcId="{8BDE6272-AF2C-41D7-8B0E-BB801AC0FAD1}" destId="{BC9AE6FB-D1E6-468E-830E-F6977DC42077}" srcOrd="0" destOrd="0" presId="urn:microsoft.com/office/officeart/2008/layout/VerticalCurvedList"/>
    <dgm:cxn modelId="{DB718101-1531-4C6B-AEB6-8E30A7D0F75F}" type="presParOf" srcId="{A63E8C96-F40E-426F-B1EF-E99FB03457D6}" destId="{167C7BB7-9C12-40C4-9D5C-8E4610743B98}" srcOrd="13" destOrd="0" presId="urn:microsoft.com/office/officeart/2008/layout/VerticalCurvedList"/>
    <dgm:cxn modelId="{E397E9CF-ACA7-4CAD-A2B1-116C9409D134}" type="presParOf" srcId="{A63E8C96-F40E-426F-B1EF-E99FB03457D6}" destId="{98492CA2-B899-4A17-B753-77C1B6593340}" srcOrd="14" destOrd="0" presId="urn:microsoft.com/office/officeart/2008/layout/VerticalCurvedList"/>
    <dgm:cxn modelId="{FE2A4923-76A7-482D-BD43-24B88B70B163}" type="presParOf" srcId="{98492CA2-B899-4A17-B753-77C1B6593340}" destId="{9DD8991E-0092-4D96-A6EC-96395695D95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D748-65B0-4C72-B918-2803B2B728C3}">
      <dsp:nvSpPr>
        <dsp:cNvPr id="0" name=""/>
        <dsp:cNvSpPr/>
      </dsp:nvSpPr>
      <dsp:spPr>
        <a:xfrm>
          <a:off x="-4834082" y="-741076"/>
          <a:ext cx="5759344" cy="5759344"/>
        </a:xfrm>
        <a:prstGeom prst="blockArc">
          <a:avLst>
            <a:gd name="adj1" fmla="val 18900000"/>
            <a:gd name="adj2" fmla="val 2700000"/>
            <a:gd name="adj3" fmla="val 375"/>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5E7C6-93C2-4223-AEF2-51E8041800F1}">
      <dsp:nvSpPr>
        <dsp:cNvPr id="0" name=""/>
        <dsp:cNvSpPr/>
      </dsp:nvSpPr>
      <dsp:spPr>
        <a:xfrm>
          <a:off x="300044" y="194441"/>
          <a:ext cx="9538902" cy="38871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539"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kern="1200" dirty="0">
              <a:latin typeface="Trebuchet MS" panose="020B0603020202020204" pitchFamily="34" charset="0"/>
            </a:rPr>
            <a:t>Esenzione IMU – TASI degli immobili posseduti e utilizzati dagli ETS non commerciali, destinati esclusivamente allo svolgimento, con modalità non commerciali, di determinate attività.</a:t>
          </a:r>
        </a:p>
      </dsp:txBody>
      <dsp:txXfrm>
        <a:off x="300044" y="194441"/>
        <a:ext cx="9538902" cy="388711"/>
      </dsp:txXfrm>
    </dsp:sp>
    <dsp:sp modelId="{E86B8FEA-0F0D-4A84-AD03-22E0A33B7434}">
      <dsp:nvSpPr>
        <dsp:cNvPr id="0" name=""/>
        <dsp:cNvSpPr/>
      </dsp:nvSpPr>
      <dsp:spPr>
        <a:xfrm>
          <a:off x="57100" y="145852"/>
          <a:ext cx="485888" cy="485888"/>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CF627783-1122-4EDE-987C-38B2E7E748E5}">
      <dsp:nvSpPr>
        <dsp:cNvPr id="0" name=""/>
        <dsp:cNvSpPr/>
      </dsp:nvSpPr>
      <dsp:spPr>
        <a:xfrm>
          <a:off x="652057" y="777849"/>
          <a:ext cx="9186889" cy="388711"/>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539"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kern="1200" dirty="0">
              <a:latin typeface="Trebuchet MS" panose="020B0603020202020204" pitchFamily="34" charset="0"/>
            </a:rPr>
            <a:t>Esenzione dalle imposte sulle successioni/donazioni e dalle imposte ipotecaria e catastale per i trasferimenti a titolo gratuito  in favore degli ETS. </a:t>
          </a:r>
        </a:p>
      </dsp:txBody>
      <dsp:txXfrm>
        <a:off x="652057" y="777849"/>
        <a:ext cx="9186889" cy="388711"/>
      </dsp:txXfrm>
    </dsp:sp>
    <dsp:sp modelId="{275A144E-A095-44EB-B2E2-81837E727BB1}">
      <dsp:nvSpPr>
        <dsp:cNvPr id="0" name=""/>
        <dsp:cNvSpPr/>
      </dsp:nvSpPr>
      <dsp:spPr>
        <a:xfrm>
          <a:off x="409113" y="729261"/>
          <a:ext cx="485888" cy="485888"/>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009D2E14-496E-49C1-9923-B3336E793E93}">
      <dsp:nvSpPr>
        <dsp:cNvPr id="0" name=""/>
        <dsp:cNvSpPr/>
      </dsp:nvSpPr>
      <dsp:spPr>
        <a:xfrm>
          <a:off x="844959" y="1349278"/>
          <a:ext cx="8993988" cy="388711"/>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539"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kern="1200">
              <a:latin typeface="Trebuchet MS" panose="020B0603020202020204" pitchFamily="34" charset="0"/>
            </a:rPr>
            <a:t>Applicazione in misura fissa delle imposte di registro, ipotecaria e catastale per i trasferimenti di beni immobili o per gli atti traslativi/costitutivi di diritti reali immobiliari di godimento in favore di ETS e imprese sociali.</a:t>
          </a:r>
          <a:endParaRPr lang="it-IT" sz="1100" kern="1200" dirty="0">
            <a:latin typeface="Trebuchet MS" panose="020B0603020202020204" pitchFamily="34" charset="0"/>
          </a:endParaRPr>
        </a:p>
      </dsp:txBody>
      <dsp:txXfrm>
        <a:off x="844959" y="1349278"/>
        <a:ext cx="8993988" cy="388711"/>
      </dsp:txXfrm>
    </dsp:sp>
    <dsp:sp modelId="{01EF73E0-507F-48B8-A7A2-315B3253CB82}">
      <dsp:nvSpPr>
        <dsp:cNvPr id="0" name=""/>
        <dsp:cNvSpPr/>
      </dsp:nvSpPr>
      <dsp:spPr>
        <a:xfrm>
          <a:off x="602014" y="1312242"/>
          <a:ext cx="485888" cy="485888"/>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35B94885-1429-49DF-9E86-67EE9C5C0661}">
      <dsp:nvSpPr>
        <dsp:cNvPr id="0" name=""/>
        <dsp:cNvSpPr/>
      </dsp:nvSpPr>
      <dsp:spPr>
        <a:xfrm>
          <a:off x="906550" y="1944239"/>
          <a:ext cx="8932396" cy="38871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539"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kern="1200">
              <a:latin typeface="Trebuchet MS" panose="020B0603020202020204" pitchFamily="34" charset="0"/>
            </a:rPr>
            <a:t>Imposta di registro, ipotecaria e catastale fisse per gli atti costitutivi e le modifiche statutarie, comprese le operazioni di fusione, scissione o trasformazione. </a:t>
          </a:r>
          <a:endParaRPr lang="it-IT" sz="1100" kern="1200" dirty="0">
            <a:latin typeface="Trebuchet MS" panose="020B0603020202020204" pitchFamily="34" charset="0"/>
          </a:endParaRPr>
        </a:p>
      </dsp:txBody>
      <dsp:txXfrm>
        <a:off x="906550" y="1944239"/>
        <a:ext cx="8932396" cy="388711"/>
      </dsp:txXfrm>
    </dsp:sp>
    <dsp:sp modelId="{6642DF04-07E9-4BBB-8950-EDE80086E01B}">
      <dsp:nvSpPr>
        <dsp:cNvPr id="0" name=""/>
        <dsp:cNvSpPr/>
      </dsp:nvSpPr>
      <dsp:spPr>
        <a:xfrm>
          <a:off x="663606" y="1895651"/>
          <a:ext cx="485888" cy="485888"/>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A80A6015-AD96-46AF-A7C0-AFA3DBF7641A}">
      <dsp:nvSpPr>
        <dsp:cNvPr id="0" name=""/>
        <dsp:cNvSpPr/>
      </dsp:nvSpPr>
      <dsp:spPr>
        <a:xfrm>
          <a:off x="844959" y="2527648"/>
          <a:ext cx="8993988" cy="388711"/>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539"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kern="1200">
              <a:latin typeface="Trebuchet MS" panose="020B0603020202020204" pitchFamily="34" charset="0"/>
            </a:rPr>
            <a:t>Esenzione dall’imposta di bollo.</a:t>
          </a:r>
          <a:endParaRPr lang="it-IT" sz="1100" kern="1200" dirty="0">
            <a:latin typeface="Trebuchet MS" panose="020B0603020202020204" pitchFamily="34" charset="0"/>
          </a:endParaRPr>
        </a:p>
      </dsp:txBody>
      <dsp:txXfrm>
        <a:off x="844959" y="2527648"/>
        <a:ext cx="8993988" cy="388711"/>
      </dsp:txXfrm>
    </dsp:sp>
    <dsp:sp modelId="{0B26FB24-47F6-4728-9E0A-4F86A9255312}">
      <dsp:nvSpPr>
        <dsp:cNvPr id="0" name=""/>
        <dsp:cNvSpPr/>
      </dsp:nvSpPr>
      <dsp:spPr>
        <a:xfrm>
          <a:off x="602014" y="2479059"/>
          <a:ext cx="485888" cy="485888"/>
        </a:xfrm>
        <a:prstGeom prst="ellipse">
          <a:avLst/>
        </a:prstGeom>
        <a:solidFill>
          <a:schemeClr val="lt1">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2E64122F-9B47-47CE-81F8-41129AC546A0}">
      <dsp:nvSpPr>
        <dsp:cNvPr id="0" name=""/>
        <dsp:cNvSpPr/>
      </dsp:nvSpPr>
      <dsp:spPr>
        <a:xfrm>
          <a:off x="652057" y="3110629"/>
          <a:ext cx="9186889" cy="38871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539"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kern="1200">
              <a:latin typeface="Trebuchet MS" panose="020B0603020202020204" pitchFamily="34" charset="0"/>
            </a:rPr>
            <a:t>Esenzione dall’imposta sugli intrattenimenti.</a:t>
          </a:r>
          <a:endParaRPr lang="it-IT" sz="1100" kern="1200" dirty="0">
            <a:latin typeface="Trebuchet MS" panose="020B0603020202020204" pitchFamily="34" charset="0"/>
          </a:endParaRPr>
        </a:p>
      </dsp:txBody>
      <dsp:txXfrm>
        <a:off x="652057" y="3110629"/>
        <a:ext cx="9186889" cy="388711"/>
      </dsp:txXfrm>
    </dsp:sp>
    <dsp:sp modelId="{BC9AE6FB-D1E6-468E-830E-F6977DC42077}">
      <dsp:nvSpPr>
        <dsp:cNvPr id="0" name=""/>
        <dsp:cNvSpPr/>
      </dsp:nvSpPr>
      <dsp:spPr>
        <a:xfrm>
          <a:off x="409113" y="3062041"/>
          <a:ext cx="485888" cy="485888"/>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167C7BB7-9C12-40C4-9D5C-8E4610743B98}">
      <dsp:nvSpPr>
        <dsp:cNvPr id="0" name=""/>
        <dsp:cNvSpPr/>
      </dsp:nvSpPr>
      <dsp:spPr>
        <a:xfrm>
          <a:off x="300044" y="3694038"/>
          <a:ext cx="9538902" cy="388711"/>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8539"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kern="1200">
              <a:latin typeface="Trebuchet MS" panose="020B0603020202020204" pitchFamily="34" charset="0"/>
            </a:rPr>
            <a:t>Esenzione dalle tasse sulle concessioni governative.</a:t>
          </a:r>
          <a:endParaRPr lang="it-IT" sz="1100" kern="1200" dirty="0">
            <a:latin typeface="Trebuchet MS" panose="020B0603020202020204" pitchFamily="34" charset="0"/>
          </a:endParaRPr>
        </a:p>
      </dsp:txBody>
      <dsp:txXfrm>
        <a:off x="300044" y="3694038"/>
        <a:ext cx="9538902" cy="388711"/>
      </dsp:txXfrm>
    </dsp:sp>
    <dsp:sp modelId="{9DD8991E-0092-4D96-A6EC-96395695D95C}">
      <dsp:nvSpPr>
        <dsp:cNvPr id="0" name=""/>
        <dsp:cNvSpPr/>
      </dsp:nvSpPr>
      <dsp:spPr>
        <a:xfrm>
          <a:off x="57100" y="3645449"/>
          <a:ext cx="485888" cy="485888"/>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D3A47-3415-4916-B1D1-BCA33257916C}" type="datetimeFigureOut">
              <a:rPr lang="it-IT" smtClean="0"/>
              <a:t>03/02/2024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4081B-DD53-4085-8AFF-7DB2247DF744}" type="slidenum">
              <a:rPr lang="it-IT" smtClean="0"/>
              <a:t>‹N›</a:t>
            </a:fld>
            <a:endParaRPr lang="it-IT"/>
          </a:p>
        </p:txBody>
      </p:sp>
    </p:spTree>
    <p:extLst>
      <p:ext uri="{BB962C8B-B14F-4D97-AF65-F5344CB8AC3E}">
        <p14:creationId xmlns:p14="http://schemas.microsoft.com/office/powerpoint/2010/main" val="124318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95018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51705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390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3562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162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3462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291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42808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88291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9182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olo e sottotitolo">
    <p:spTree>
      <p:nvGrpSpPr>
        <p:cNvPr id="1" name=""/>
        <p:cNvGrpSpPr/>
        <p:nvPr/>
      </p:nvGrpSpPr>
      <p:grpSpPr>
        <a:xfrm>
          <a:off x="0" y="0"/>
          <a:ext cx="0" cy="0"/>
          <a:chOff x="0" y="0"/>
          <a:chExt cx="0" cy="0"/>
        </a:xfrm>
      </p:grpSpPr>
      <p:sp>
        <p:nvSpPr>
          <p:cNvPr id="5" name="Shape 5"/>
          <p:cNvSpPr>
            <a:spLocks noGrp="1"/>
          </p:cNvSpPr>
          <p:nvPr>
            <p:ph type="title"/>
          </p:nvPr>
        </p:nvSpPr>
        <p:spPr>
          <a:xfrm>
            <a:off x="889000" y="1828800"/>
            <a:ext cx="10414000" cy="1784350"/>
          </a:xfrm>
          <a:prstGeom prst="rect">
            <a:avLst/>
          </a:prstGeom>
        </p:spPr>
        <p:txBody>
          <a:bodyPr anchor="b"/>
          <a:lstStyle/>
          <a:p>
            <a:pPr lvl="0">
              <a:defRPr sz="1800">
                <a:solidFill>
                  <a:srgbClr val="000000"/>
                </a:solidFill>
              </a:defRPr>
            </a:pPr>
            <a:r>
              <a:rPr sz="5000">
                <a:solidFill>
                  <a:srgbClr val="FFFFFF"/>
                </a:solidFill>
              </a:rPr>
              <a:t>Titolo Testo</a:t>
            </a:r>
          </a:p>
        </p:txBody>
      </p:sp>
      <p:sp>
        <p:nvSpPr>
          <p:cNvPr id="6" name="Shape 6"/>
          <p:cNvSpPr>
            <a:spLocks noGrp="1"/>
          </p:cNvSpPr>
          <p:nvPr>
            <p:ph type="body" idx="1"/>
          </p:nvPr>
        </p:nvSpPr>
        <p:spPr>
          <a:xfrm>
            <a:off x="889000" y="3663950"/>
            <a:ext cx="10414000" cy="946150"/>
          </a:xfrm>
          <a:prstGeom prst="rect">
            <a:avLst/>
          </a:prstGeom>
        </p:spPr>
        <p:txBody>
          <a:bodyPr anchor="t"/>
          <a:lstStyle>
            <a:lvl1pPr marL="0" indent="0" algn="ctr">
              <a:spcBef>
                <a:spcPts val="0"/>
              </a:spcBef>
              <a:buSzTx/>
              <a:buNone/>
              <a:defRPr sz="2400"/>
            </a:lvl1pPr>
            <a:lvl2pPr marL="0" indent="114300" algn="ctr">
              <a:spcBef>
                <a:spcPts val="0"/>
              </a:spcBef>
              <a:buSzTx/>
              <a:buNone/>
              <a:defRPr sz="2400"/>
            </a:lvl2pPr>
            <a:lvl3pPr marL="0" indent="228600" algn="ctr">
              <a:spcBef>
                <a:spcPts val="0"/>
              </a:spcBef>
              <a:buSzTx/>
              <a:buNone/>
              <a:defRPr sz="2400"/>
            </a:lvl3pPr>
            <a:lvl4pPr marL="0" indent="342900" algn="ctr">
              <a:spcBef>
                <a:spcPts val="0"/>
              </a:spcBef>
              <a:buSzTx/>
              <a:buNone/>
              <a:defRPr sz="2400"/>
            </a:lvl4pPr>
            <a:lvl5pPr marL="0" indent="457200" algn="ctr">
              <a:spcBef>
                <a:spcPts val="0"/>
              </a:spcBef>
              <a:buSzTx/>
              <a:buNone/>
              <a:defRPr sz="2400"/>
            </a:lvl5pPr>
          </a:lstStyle>
          <a:p>
            <a:pPr lvl="0">
              <a:defRPr sz="1800">
                <a:solidFill>
                  <a:srgbClr val="000000"/>
                </a:solidFill>
              </a:defRPr>
            </a:pPr>
            <a:r>
              <a:rPr sz="2400">
                <a:solidFill>
                  <a:srgbClr val="FFFFFF"/>
                </a:solidFill>
              </a:rPr>
              <a:t>Corpo livello uno</a:t>
            </a:r>
          </a:p>
          <a:p>
            <a:pPr lvl="1">
              <a:defRPr sz="1800">
                <a:solidFill>
                  <a:srgbClr val="000000"/>
                </a:solidFill>
              </a:defRPr>
            </a:pPr>
            <a:r>
              <a:rPr sz="2400">
                <a:solidFill>
                  <a:srgbClr val="FFFFFF"/>
                </a:solidFill>
              </a:rPr>
              <a:t>Corpo livello due</a:t>
            </a:r>
          </a:p>
          <a:p>
            <a:pPr lvl="2">
              <a:defRPr sz="1800">
                <a:solidFill>
                  <a:srgbClr val="000000"/>
                </a:solidFill>
              </a:defRPr>
            </a:pPr>
            <a:r>
              <a:rPr sz="2400">
                <a:solidFill>
                  <a:srgbClr val="FFFFFF"/>
                </a:solidFill>
              </a:rPr>
              <a:t>Corpo livello tre</a:t>
            </a:r>
          </a:p>
          <a:p>
            <a:pPr lvl="3">
              <a:defRPr sz="1800">
                <a:solidFill>
                  <a:srgbClr val="000000"/>
                </a:solidFill>
              </a:defRPr>
            </a:pPr>
            <a:r>
              <a:rPr sz="2400">
                <a:solidFill>
                  <a:srgbClr val="FFFFFF"/>
                </a:solidFill>
              </a:rPr>
              <a:t>Corpo livello quattro</a:t>
            </a:r>
          </a:p>
          <a:p>
            <a:pPr lvl="4">
              <a:defRPr sz="1800">
                <a:solidFill>
                  <a:srgbClr val="000000"/>
                </a:solidFill>
              </a:defRPr>
            </a:pPr>
            <a:r>
              <a:rPr sz="2400">
                <a:solidFill>
                  <a:srgbClr val="FFFFFF"/>
                </a:solidFill>
              </a:rPr>
              <a:t>Livello 5</a:t>
            </a:r>
          </a:p>
        </p:txBody>
      </p:sp>
    </p:spTree>
    <p:extLst>
      <p:ext uri="{BB962C8B-B14F-4D97-AF65-F5344CB8AC3E}">
        <p14:creationId xmlns:p14="http://schemas.microsoft.com/office/powerpoint/2010/main" val="44612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6123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0985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224364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134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8088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051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79069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0483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208492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morenafanti.wordpress.com/2011/03/20/buone-nuove-dagli-editori-due/" TargetMode="External"/><Relationship Id="rId7" Type="http://schemas.openxmlformats.org/officeDocument/2006/relationships/hyperlink" Target="https://www.derechonntt.com/derecho-y-nntt/es-posible-demostrar-la-autenticidad-de-un-email/"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hyperlink" Target="http://commons.wikimedia.org/wiki/File:Pdf_by_mimooh.svg" TargetMode="External"/><Relationship Id="rId5" Type="http://schemas.openxmlformats.org/officeDocument/2006/relationships/hyperlink" Target="http://absolutenglish.blogspot.com/2011/09/en-la-oficina-in-office.html"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erreabi.wordpress.com/2008/11/12/la-sottile-linea-bian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5D4854-CD81-4CD5-A036-84AF9FF51F0D}"/>
              </a:ext>
            </a:extLst>
          </p:cNvPr>
          <p:cNvSpPr>
            <a:spLocks noGrp="1"/>
          </p:cNvSpPr>
          <p:nvPr>
            <p:ph type="ctrTitle"/>
          </p:nvPr>
        </p:nvSpPr>
        <p:spPr>
          <a:xfrm>
            <a:off x="1110344" y="2605849"/>
            <a:ext cx="9220430" cy="1646302"/>
          </a:xfrm>
        </p:spPr>
        <p:txBody>
          <a:bodyPr>
            <a:normAutofit fontScale="90000"/>
          </a:bodyPr>
          <a:lstStyle/>
          <a:p>
            <a:r>
              <a:rPr lang="it-IT" sz="4000" dirty="0"/>
              <a:t>La rete Anbima del Friuli Venezia Giulia – Competenze, progettualità e proiezioni</a:t>
            </a:r>
          </a:p>
        </p:txBody>
      </p:sp>
      <p:sp>
        <p:nvSpPr>
          <p:cNvPr id="3" name="Sottotitolo 2">
            <a:extLst>
              <a:ext uri="{FF2B5EF4-FFF2-40B4-BE49-F238E27FC236}">
                <a16:creationId xmlns:a16="http://schemas.microsoft.com/office/drawing/2014/main" id="{717B305E-930F-4D45-944D-79A4D1B71F44}"/>
              </a:ext>
            </a:extLst>
          </p:cNvPr>
          <p:cNvSpPr>
            <a:spLocks noGrp="1"/>
          </p:cNvSpPr>
          <p:nvPr>
            <p:ph type="subTitle" idx="1"/>
          </p:nvPr>
        </p:nvSpPr>
        <p:spPr>
          <a:xfrm>
            <a:off x="1110344" y="4844055"/>
            <a:ext cx="8564876" cy="1096899"/>
          </a:xfrm>
        </p:spPr>
        <p:txBody>
          <a:bodyPr/>
          <a:lstStyle/>
          <a:p>
            <a:endParaRPr lang="it-IT" dirty="0"/>
          </a:p>
          <a:p>
            <a:r>
              <a:rPr lang="it-IT" dirty="0"/>
              <a:t>Lignano Sabbiadoro, 3 febbraio 2024</a:t>
            </a:r>
          </a:p>
        </p:txBody>
      </p:sp>
      <p:pic>
        <p:nvPicPr>
          <p:cNvPr id="6" name="Immagine 5">
            <a:extLst>
              <a:ext uri="{FF2B5EF4-FFF2-40B4-BE49-F238E27FC236}">
                <a16:creationId xmlns:a16="http://schemas.microsoft.com/office/drawing/2014/main" id="{40C6AC42-EBED-43A1-A4D7-B97B3F3A03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33681" y="52891"/>
            <a:ext cx="4924638" cy="1728309"/>
          </a:xfrm>
          <a:prstGeom prst="rect">
            <a:avLst/>
          </a:prstGeom>
        </p:spPr>
      </p:pic>
    </p:spTree>
    <p:extLst>
      <p:ext uri="{BB962C8B-B14F-4D97-AF65-F5344CB8AC3E}">
        <p14:creationId xmlns:p14="http://schemas.microsoft.com/office/powerpoint/2010/main" val="330211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lstStyle/>
          <a:p>
            <a:r>
              <a:rPr lang="it-IT" b="1" dirty="0"/>
              <a:t>COSTI E PROVENTI FIGURATIVI  COMPILAZIONE FACOLTATIVA</a:t>
            </a:r>
          </a:p>
        </p:txBody>
      </p:sp>
      <p:sp>
        <p:nvSpPr>
          <p:cNvPr id="4" name="Segnaposto contenuto 2">
            <a:extLst>
              <a:ext uri="{FF2B5EF4-FFF2-40B4-BE49-F238E27FC236}">
                <a16:creationId xmlns:a16="http://schemas.microsoft.com/office/drawing/2014/main" id="{15FCC1DB-DC01-4B08-BCEF-AB1A9D7604F4}"/>
              </a:ext>
            </a:extLst>
          </p:cNvPr>
          <p:cNvSpPr>
            <a:spLocks noGrp="1"/>
          </p:cNvSpPr>
          <p:nvPr>
            <p:ph idx="1"/>
          </p:nvPr>
        </p:nvSpPr>
        <p:spPr>
          <a:xfrm>
            <a:off x="1097279" y="1973382"/>
            <a:ext cx="10058399" cy="3658933"/>
          </a:xfrm>
        </p:spPr>
        <p:txBody>
          <a:bodyPr>
            <a:normAutofit/>
          </a:bodyPr>
          <a:lstStyle/>
          <a:p>
            <a:pPr algn="just"/>
            <a:r>
              <a:rPr lang="it-IT" dirty="0"/>
              <a:t>I costi e i proventi figurativi sono quei componenti economici di competenza dell’esercizio che non rilevano ai fini della tenuta della contabilità, pur originando egualmente dalla gestione dell’ente</a:t>
            </a:r>
          </a:p>
          <a:p>
            <a:pPr algn="just"/>
            <a:r>
              <a:rPr lang="it-IT" dirty="0"/>
              <a:t>L’esempio più classico di </a:t>
            </a:r>
            <a:r>
              <a:rPr lang="it-IT" b="1" dirty="0"/>
              <a:t>costi figurativi </a:t>
            </a:r>
            <a:r>
              <a:rPr lang="it-IT" dirty="0"/>
              <a:t>è dato dall’impiego di volontari iscritti nel registro di cui all’art. 17, co. 1, del CTS, calcolati attraverso l’applicazione, alle ore di attività di volontariato effettivamente prestate, della retribuzione oraria lorda prevista per la corrispondente qualifica dai contratti collettivi di cui all’art. 51 del </a:t>
            </a:r>
            <a:r>
              <a:rPr lang="it-IT" dirty="0" err="1"/>
              <a:t>D.Lgs.</a:t>
            </a:r>
            <a:r>
              <a:rPr lang="it-IT" dirty="0"/>
              <a:t> 15 giugno 2015, n. 81</a:t>
            </a:r>
          </a:p>
          <a:p>
            <a:pPr algn="just"/>
            <a:r>
              <a:rPr lang="it-IT" dirty="0"/>
              <a:t>L’esempio più classico di </a:t>
            </a:r>
            <a:r>
              <a:rPr lang="it-IT" b="1" dirty="0"/>
              <a:t>proventi figurativi </a:t>
            </a:r>
            <a:r>
              <a:rPr lang="it-IT" dirty="0"/>
              <a:t>è riferibile alla traduzione in termini economici dell’apporto che i volontari forniscono attraverso lo svolgimento della propria attività personale, spontanea e gratuita</a:t>
            </a:r>
          </a:p>
        </p:txBody>
      </p:sp>
    </p:spTree>
    <p:extLst>
      <p:ext uri="{BB962C8B-B14F-4D97-AF65-F5344CB8AC3E}">
        <p14:creationId xmlns:p14="http://schemas.microsoft.com/office/powerpoint/2010/main" val="54841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B8374-2188-40B5-3FDD-7602EDA8A6A7}"/>
              </a:ext>
            </a:extLst>
          </p:cNvPr>
          <p:cNvSpPr>
            <a:spLocks noGrp="1"/>
          </p:cNvSpPr>
          <p:nvPr>
            <p:ph type="title"/>
          </p:nvPr>
        </p:nvSpPr>
        <p:spPr/>
        <p:txBody>
          <a:bodyPr/>
          <a:lstStyle/>
          <a:p>
            <a:r>
              <a:rPr lang="it-IT" b="1" dirty="0"/>
              <a:t>LA TIPOLOGIA DI ATTIVITÀ SVOLTA – INQUADRAMENTO CONTABILE</a:t>
            </a:r>
          </a:p>
        </p:txBody>
      </p:sp>
      <p:sp>
        <p:nvSpPr>
          <p:cNvPr id="3" name="Segnaposto contenuto 2">
            <a:extLst>
              <a:ext uri="{FF2B5EF4-FFF2-40B4-BE49-F238E27FC236}">
                <a16:creationId xmlns:a16="http://schemas.microsoft.com/office/drawing/2014/main" id="{09C2E086-496F-8E6C-854E-CB0547349303}"/>
              </a:ext>
            </a:extLst>
          </p:cNvPr>
          <p:cNvSpPr>
            <a:spLocks noGrp="1"/>
          </p:cNvSpPr>
          <p:nvPr>
            <p:ph idx="1"/>
          </p:nvPr>
        </p:nvSpPr>
        <p:spPr>
          <a:xfrm>
            <a:off x="1074420" y="1905730"/>
            <a:ext cx="10030460" cy="4738910"/>
          </a:xfrm>
        </p:spPr>
        <p:txBody>
          <a:bodyPr/>
          <a:lstStyle/>
          <a:p>
            <a:pPr algn="just"/>
            <a:r>
              <a:rPr lang="it-IT" dirty="0"/>
              <a:t>A livello «civilistico / contabile», il riferimento normativo si rinviene nel Codice del Terzo Settore, che disciplina due tipologie di attività:</a:t>
            </a:r>
          </a:p>
          <a:p>
            <a:pPr lvl="1" algn="just"/>
            <a:r>
              <a:rPr lang="it-IT" b="1" dirty="0"/>
              <a:t>attività di interesse generale (art. 5)</a:t>
            </a:r>
            <a:r>
              <a:rPr lang="it-IT" dirty="0"/>
              <a:t>: si tratta di un elenco «tipizzato», nell’ambito del quale si rinviene la lettera i), che contempla l’attività di </a:t>
            </a:r>
            <a:r>
              <a:rPr lang="it-IT" i="1" dirty="0"/>
              <a:t>organizzazione e gestione di attività culturali, artistiche o ricreativo di interesse sociale, incluse attività, anche editoriali, di promozione e diffusione della cultura e della pratica del volontariato e delle attività di interesse generale di cui all’art. 5, CTS</a:t>
            </a:r>
            <a:r>
              <a:rPr lang="it-IT" dirty="0"/>
              <a:t>;</a:t>
            </a:r>
          </a:p>
          <a:p>
            <a:pPr lvl="1" algn="just"/>
            <a:r>
              <a:rPr lang="it-IT" b="1" dirty="0"/>
              <a:t>attività diverse (art. 6)</a:t>
            </a:r>
            <a:r>
              <a:rPr lang="it-IT" dirty="0"/>
              <a:t>: gli ETS possono svolgere, oltre alle attività di cui all’art. 5, anche attività diverse, a condizione che siano:</a:t>
            </a:r>
          </a:p>
          <a:p>
            <a:pPr lvl="2" algn="just"/>
            <a:r>
              <a:rPr lang="it-IT" u="sng" dirty="0"/>
              <a:t>consentite</a:t>
            </a:r>
            <a:r>
              <a:rPr lang="it-IT" b="1" u="sng" dirty="0"/>
              <a:t> </a:t>
            </a:r>
            <a:r>
              <a:rPr lang="it-IT" u="sng" dirty="0"/>
              <a:t>espressamente dall’atto costitutivo o dallo statuto dell’ETS</a:t>
            </a:r>
            <a:r>
              <a:rPr lang="it-IT" dirty="0"/>
              <a:t> (non è richiesta un’indicazione specifica, basta specificare che è possibile esercitare anche tali attività; tuttavia, lo statuto deve individuare l’organo preposto alla loro identificazione);</a:t>
            </a:r>
          </a:p>
          <a:p>
            <a:pPr lvl="2" algn="just"/>
            <a:r>
              <a:rPr lang="it-IT" u="sng" dirty="0"/>
              <a:t>secondarie e strumentali rispetto all’attività di interesse generale</a:t>
            </a:r>
          </a:p>
        </p:txBody>
      </p:sp>
    </p:spTree>
    <p:extLst>
      <p:ext uri="{BB962C8B-B14F-4D97-AF65-F5344CB8AC3E}">
        <p14:creationId xmlns:p14="http://schemas.microsoft.com/office/powerpoint/2010/main" val="116264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B8374-2188-40B5-3FDD-7602EDA8A6A7}"/>
              </a:ext>
            </a:extLst>
          </p:cNvPr>
          <p:cNvSpPr>
            <a:spLocks noGrp="1"/>
          </p:cNvSpPr>
          <p:nvPr>
            <p:ph type="title"/>
          </p:nvPr>
        </p:nvSpPr>
        <p:spPr/>
        <p:txBody>
          <a:bodyPr/>
          <a:lstStyle/>
          <a:p>
            <a:r>
              <a:rPr lang="it-IT" b="1" dirty="0"/>
              <a:t>LA TIPOLOGIA DI ATTIVITÀ SVOLTA – INQUADRAMENTO CONTABILE</a:t>
            </a:r>
          </a:p>
        </p:txBody>
      </p:sp>
      <p:sp>
        <p:nvSpPr>
          <p:cNvPr id="3" name="Segnaposto contenuto 2">
            <a:extLst>
              <a:ext uri="{FF2B5EF4-FFF2-40B4-BE49-F238E27FC236}">
                <a16:creationId xmlns:a16="http://schemas.microsoft.com/office/drawing/2014/main" id="{09C2E086-496F-8E6C-854E-CB0547349303}"/>
              </a:ext>
            </a:extLst>
          </p:cNvPr>
          <p:cNvSpPr>
            <a:spLocks noGrp="1"/>
          </p:cNvSpPr>
          <p:nvPr>
            <p:ph idx="1"/>
          </p:nvPr>
        </p:nvSpPr>
        <p:spPr>
          <a:xfrm>
            <a:off x="1158240" y="2194560"/>
            <a:ext cx="10038080" cy="3777622"/>
          </a:xfrm>
        </p:spPr>
        <p:txBody>
          <a:bodyPr/>
          <a:lstStyle/>
          <a:p>
            <a:pPr algn="just"/>
            <a:r>
              <a:rPr lang="it-IT" dirty="0"/>
              <a:t>Le attività diverse devono essere secondarie rispetto a quelle di interesse generale; tale requisito è rispettato nel momento in cui tali attività sono svolte in misura inferiore</a:t>
            </a:r>
            <a:r>
              <a:rPr lang="it-IT" sz="2000" dirty="0"/>
              <a:t>:</a:t>
            </a:r>
          </a:p>
          <a:p>
            <a:pPr lvl="2" algn="just"/>
            <a:r>
              <a:rPr lang="it-IT" dirty="0"/>
              <a:t>al 30% del totale dei ricavi</a:t>
            </a:r>
          </a:p>
          <a:p>
            <a:pPr lvl="2" algn="just"/>
            <a:r>
              <a:rPr lang="it-IT" dirty="0"/>
              <a:t>al 66% del totale dei costi, inclusi oneri figurativi ed erogazioni gratuite</a:t>
            </a:r>
          </a:p>
          <a:p>
            <a:pPr algn="just"/>
            <a:r>
              <a:rPr lang="it-IT" dirty="0"/>
              <a:t>Sono esempi di attività diverse:</a:t>
            </a:r>
          </a:p>
          <a:p>
            <a:pPr lvl="1" algn="just"/>
            <a:r>
              <a:rPr lang="it-IT" dirty="0"/>
              <a:t>gestione di un bar all’interno dell’associazione</a:t>
            </a:r>
          </a:p>
          <a:p>
            <a:pPr lvl="1" algn="just"/>
            <a:r>
              <a:rPr lang="it-IT" dirty="0"/>
              <a:t>partecipazione alla sagra paesana con uno </a:t>
            </a:r>
            <a:r>
              <a:rPr lang="it-IT" i="1" dirty="0"/>
              <a:t>stand </a:t>
            </a:r>
            <a:r>
              <a:rPr lang="it-IT" dirty="0"/>
              <a:t>finalizzato alla somministrazione di alimenti e bevande</a:t>
            </a:r>
          </a:p>
          <a:p>
            <a:pPr algn="just"/>
            <a:endParaRPr lang="it-IT" dirty="0"/>
          </a:p>
        </p:txBody>
      </p:sp>
    </p:spTree>
    <p:extLst>
      <p:ext uri="{BB962C8B-B14F-4D97-AF65-F5344CB8AC3E}">
        <p14:creationId xmlns:p14="http://schemas.microsoft.com/office/powerpoint/2010/main" val="341070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B8374-2188-40B5-3FDD-7602EDA8A6A7}"/>
              </a:ext>
            </a:extLst>
          </p:cNvPr>
          <p:cNvSpPr>
            <a:spLocks noGrp="1"/>
          </p:cNvSpPr>
          <p:nvPr>
            <p:ph type="title"/>
          </p:nvPr>
        </p:nvSpPr>
        <p:spPr/>
        <p:txBody>
          <a:bodyPr/>
          <a:lstStyle/>
          <a:p>
            <a:r>
              <a:rPr lang="it-IT" b="1" dirty="0"/>
              <a:t>LA TIPOLOGIA DI ATTIVITÀ SVOLTA – INQUADRAMENTO FISCALE</a:t>
            </a:r>
          </a:p>
        </p:txBody>
      </p:sp>
      <p:sp>
        <p:nvSpPr>
          <p:cNvPr id="3" name="Segnaposto contenuto 2">
            <a:extLst>
              <a:ext uri="{FF2B5EF4-FFF2-40B4-BE49-F238E27FC236}">
                <a16:creationId xmlns:a16="http://schemas.microsoft.com/office/drawing/2014/main" id="{09C2E086-496F-8E6C-854E-CB0547349303}"/>
              </a:ext>
            </a:extLst>
          </p:cNvPr>
          <p:cNvSpPr>
            <a:spLocks noGrp="1"/>
          </p:cNvSpPr>
          <p:nvPr>
            <p:ph idx="1"/>
          </p:nvPr>
        </p:nvSpPr>
        <p:spPr>
          <a:xfrm>
            <a:off x="1071880" y="2153920"/>
            <a:ext cx="10048240" cy="4246880"/>
          </a:xfrm>
        </p:spPr>
        <p:txBody>
          <a:bodyPr>
            <a:normAutofit/>
          </a:bodyPr>
          <a:lstStyle/>
          <a:p>
            <a:pPr algn="just"/>
            <a:r>
              <a:rPr lang="it-IT" dirty="0"/>
              <a:t>La disciplina delle Imposte sui redditi e dell’Iva, per gli ETS, distingue principalmente tra:</a:t>
            </a:r>
          </a:p>
          <a:p>
            <a:pPr lvl="1" algn="just"/>
            <a:r>
              <a:rPr lang="it-IT" dirty="0"/>
              <a:t>Attività svolte in conformità alle finalità istituzionali; ne sono esempio:</a:t>
            </a:r>
          </a:p>
          <a:p>
            <a:pPr lvl="2" algn="just"/>
            <a:r>
              <a:rPr lang="it-IT" dirty="0"/>
              <a:t>quote associative</a:t>
            </a:r>
          </a:p>
          <a:p>
            <a:pPr lvl="2" algn="just"/>
            <a:r>
              <a:rPr lang="it-IT" dirty="0"/>
              <a:t>prestazioni di servizi e cessioni di beni a esse strettamente connesse effettuate in conformità alle finalità istituzionali a fronte del pagamento di corrispettivi specifici o di contributi supplementari fissati in conformità allo statuto, nei confronti di soci, associanti o partecipanti, di associazioni che svolgono la medesima attività e che fanno parte di un’unica organizzazione nazionale</a:t>
            </a:r>
          </a:p>
          <a:p>
            <a:pPr lvl="1" algn="just"/>
            <a:r>
              <a:rPr lang="it-IT" dirty="0"/>
              <a:t>Attività commerciali (art. 4, co. 5, Dpr n. 633/1972):</a:t>
            </a:r>
          </a:p>
          <a:p>
            <a:pPr lvl="2" algn="just"/>
            <a:r>
              <a:rPr lang="it-IT" dirty="0"/>
              <a:t>cessioni di beni nuovi prodotti per la vendita;</a:t>
            </a:r>
          </a:p>
          <a:p>
            <a:pPr lvl="2" algn="just"/>
            <a:r>
              <a:rPr lang="it-IT" dirty="0"/>
              <a:t>gestione di spacci aziendali, gestione di mense e somministrazione di pasti (esclusa la somministrazione di alimenti e bevande effettuata presso le sedi in cui è svolta l’attività istituzionale da bar ed esercizi similari</a:t>
            </a:r>
          </a:p>
          <a:p>
            <a:pPr lvl="2" algn="just"/>
            <a:r>
              <a:rPr lang="it-IT" dirty="0"/>
              <a:t>organizzazione di viaggi e soggiorni turistici; prestazioni alberghiere e di alloggio</a:t>
            </a:r>
          </a:p>
          <a:p>
            <a:pPr algn="just"/>
            <a:endParaRPr lang="it-IT" dirty="0"/>
          </a:p>
        </p:txBody>
      </p:sp>
    </p:spTree>
    <p:extLst>
      <p:ext uri="{BB962C8B-B14F-4D97-AF65-F5344CB8AC3E}">
        <p14:creationId xmlns:p14="http://schemas.microsoft.com/office/powerpoint/2010/main" val="218988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SULLE IMPOSTE, NOVITÀ NE ABBIAMO?</a:t>
            </a:r>
          </a:p>
        </p:txBody>
      </p:sp>
      <p:sp>
        <p:nvSpPr>
          <p:cNvPr id="3" name="Segnaposto contenuto 2">
            <a:extLst>
              <a:ext uri="{FF2B5EF4-FFF2-40B4-BE49-F238E27FC236}">
                <a16:creationId xmlns:a16="http://schemas.microsoft.com/office/drawing/2014/main" id="{99B399E6-7C32-441D-9F03-0B5C36A57BCF}"/>
              </a:ext>
            </a:extLst>
          </p:cNvPr>
          <p:cNvSpPr>
            <a:spLocks noGrp="1"/>
          </p:cNvSpPr>
          <p:nvPr>
            <p:ph idx="1"/>
          </p:nvPr>
        </p:nvSpPr>
        <p:spPr>
          <a:xfrm>
            <a:off x="1097280" y="1911048"/>
            <a:ext cx="10058399" cy="4023360"/>
          </a:xfrm>
        </p:spPr>
        <p:txBody>
          <a:bodyPr/>
          <a:lstStyle/>
          <a:p>
            <a:endParaRPr lang="it-IT" dirty="0"/>
          </a:p>
          <a:p>
            <a:pPr algn="just"/>
            <a:r>
              <a:rPr lang="it-IT" dirty="0"/>
              <a:t>Il nuovo regime fiscale degli ETS è contenuto nel Titolo X del CTS (articoli da 79 a 89), che intende operare una semplificazione e armonizzazione del quadro normativo fiscale oggi esistente, caratterizzato da una pluralità di disposizioni stratificatesi nel tempo, creando un ordinamento tributario non del tutto omogeneo per i vari enti senza scopo di lucro.</a:t>
            </a:r>
          </a:p>
          <a:p>
            <a:pPr algn="just"/>
            <a:r>
              <a:rPr lang="it-IT" dirty="0"/>
              <a:t>Vengono quindi assorbite all’interno del Codice del Terzo settore (CTS) le disposizioni che prima regolavano:</a:t>
            </a:r>
          </a:p>
          <a:p>
            <a:pPr marL="847725" lvl="1" indent="-268288" algn="just">
              <a:buFont typeface="Courier New" panose="02070309020205020404" pitchFamily="49" charset="0"/>
              <a:buChar char="o"/>
            </a:pPr>
            <a:r>
              <a:rPr lang="it-IT" dirty="0"/>
              <a:t>le organizzazioni di volontariato (</a:t>
            </a:r>
            <a:r>
              <a:rPr lang="it-IT" dirty="0" err="1"/>
              <a:t>OdV</a:t>
            </a:r>
            <a:r>
              <a:rPr lang="it-IT" dirty="0"/>
              <a:t>)</a:t>
            </a:r>
          </a:p>
          <a:p>
            <a:pPr marL="847725" lvl="1" indent="-268288" algn="just">
              <a:buFont typeface="Courier New" panose="02070309020205020404" pitchFamily="49" charset="0"/>
              <a:buChar char="o"/>
            </a:pPr>
            <a:r>
              <a:rPr lang="it-IT" dirty="0"/>
              <a:t>le associazioni di promozione sociale (APS)</a:t>
            </a:r>
          </a:p>
          <a:p>
            <a:pPr marL="847725" lvl="1" indent="-268288" algn="just">
              <a:buFont typeface="Courier New" panose="02070309020205020404" pitchFamily="49" charset="0"/>
              <a:buChar char="o"/>
            </a:pPr>
            <a:r>
              <a:rPr lang="it-IT" dirty="0"/>
              <a:t>le Onlus</a:t>
            </a:r>
          </a:p>
        </p:txBody>
      </p:sp>
    </p:spTree>
    <p:extLst>
      <p:ext uri="{BB962C8B-B14F-4D97-AF65-F5344CB8AC3E}">
        <p14:creationId xmlns:p14="http://schemas.microsoft.com/office/powerpoint/2010/main" val="120329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IL REGIME FORFETARIO PER APS E ODV</a:t>
            </a:r>
          </a:p>
        </p:txBody>
      </p:sp>
      <p:sp>
        <p:nvSpPr>
          <p:cNvPr id="3" name="Segnaposto contenuto 2">
            <a:extLst>
              <a:ext uri="{FF2B5EF4-FFF2-40B4-BE49-F238E27FC236}">
                <a16:creationId xmlns:a16="http://schemas.microsoft.com/office/drawing/2014/main" id="{99B399E6-7C32-441D-9F03-0B5C36A57BCF}"/>
              </a:ext>
            </a:extLst>
          </p:cNvPr>
          <p:cNvSpPr>
            <a:spLocks noGrp="1"/>
          </p:cNvSpPr>
          <p:nvPr>
            <p:ph idx="1"/>
          </p:nvPr>
        </p:nvSpPr>
        <p:spPr>
          <a:xfrm>
            <a:off x="1097280" y="1911048"/>
            <a:ext cx="10058399" cy="4023360"/>
          </a:xfrm>
        </p:spPr>
        <p:txBody>
          <a:bodyPr>
            <a:normAutofit/>
          </a:bodyPr>
          <a:lstStyle/>
          <a:p>
            <a:pPr algn="just"/>
            <a:r>
              <a:rPr lang="it-IT" dirty="0"/>
              <a:t>L’art. 86 del CTS introduce un nuovo regime contabile e fiscale semplificato di tipo opzionale per le attività commerciali svolte da </a:t>
            </a:r>
            <a:r>
              <a:rPr lang="it-IT" dirty="0" err="1"/>
              <a:t>OdV</a:t>
            </a:r>
            <a:r>
              <a:rPr lang="it-IT" dirty="0"/>
              <a:t> e </a:t>
            </a:r>
            <a:r>
              <a:rPr lang="it-IT" b="1" dirty="0"/>
              <a:t>APS</a:t>
            </a:r>
            <a:r>
              <a:rPr lang="it-IT" dirty="0"/>
              <a:t>, che prevede, al fine di determinare l’imponibile, l’applicazione all’ammontare dei ricavi di </a:t>
            </a:r>
            <a:r>
              <a:rPr lang="it-IT" b="1" dirty="0"/>
              <a:t>coefficienti di redditività </a:t>
            </a:r>
            <a:r>
              <a:rPr lang="it-IT" dirty="0"/>
              <a:t>pari, rispettivamente, all’1% e al </a:t>
            </a:r>
            <a:r>
              <a:rPr lang="it-IT" b="1" dirty="0"/>
              <a:t>3%</a:t>
            </a:r>
          </a:p>
          <a:p>
            <a:pPr algn="just"/>
            <a:r>
              <a:rPr lang="it-IT" dirty="0"/>
              <a:t>Tale regime forfetario è applicabile con </a:t>
            </a:r>
            <a:r>
              <a:rPr lang="it-IT" b="1" dirty="0"/>
              <a:t>ricavi fino a 130.000 euro annui</a:t>
            </a:r>
            <a:r>
              <a:rPr lang="it-IT" dirty="0"/>
              <a:t>, o alla diversa soglia che dovesse essere autorizzata dal Consiglio dell’Unione europea in sede di rinnovo della decisione in scadenza al 31 dicembre 2019 o a quella che sarà eventualmente armonizzata in sede europea</a:t>
            </a:r>
          </a:p>
        </p:txBody>
      </p:sp>
    </p:spTree>
    <p:extLst>
      <p:ext uri="{BB962C8B-B14F-4D97-AF65-F5344CB8AC3E}">
        <p14:creationId xmlns:p14="http://schemas.microsoft.com/office/powerpoint/2010/main" val="269578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IL REGIME FORFETARIO PER APS E ODV</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Valgono le regole previste dai commi 5, 6 e 7 dell’art. 80 riguardanti:</a:t>
            </a:r>
          </a:p>
          <a:p>
            <a:pPr marL="578358" lvl="1" indent="-285750" algn="just">
              <a:buFont typeface="Arial" panose="020B0604020202020204" pitchFamily="34" charset="0"/>
              <a:buChar char="•"/>
            </a:pPr>
            <a:r>
              <a:rPr lang="it-IT" dirty="0"/>
              <a:t>la deducibilità/tassazione dei componenti negativi/positivi riferiti ad anni precedenti l’opzione</a:t>
            </a:r>
          </a:p>
          <a:p>
            <a:pPr marL="578358" lvl="1" indent="-285750" algn="just">
              <a:buFont typeface="Arial" panose="020B0604020202020204" pitchFamily="34" charset="0"/>
              <a:buChar char="•"/>
            </a:pPr>
            <a:r>
              <a:rPr lang="it-IT" dirty="0"/>
              <a:t>la </a:t>
            </a:r>
            <a:r>
              <a:rPr lang="it-IT" dirty="0" err="1"/>
              <a:t>scomputabilità</a:t>
            </a:r>
            <a:r>
              <a:rPr lang="it-IT" dirty="0"/>
              <a:t> delle perdite fiscali pregresse</a:t>
            </a:r>
          </a:p>
          <a:p>
            <a:pPr marL="578358" lvl="1" indent="-285750" algn="just">
              <a:buFont typeface="Arial" panose="020B0604020202020204" pitchFamily="34" charset="0"/>
              <a:buChar char="•"/>
            </a:pPr>
            <a:r>
              <a:rPr lang="it-IT" dirty="0"/>
              <a:t>l’esclusione da parametri e ISA</a:t>
            </a:r>
          </a:p>
          <a:p>
            <a:pPr marL="285750" indent="-285750" algn="just">
              <a:buFont typeface="Arial" panose="020B0604020202020204" pitchFamily="34" charset="0"/>
              <a:buChar char="•"/>
            </a:pPr>
            <a:r>
              <a:rPr lang="it-IT" dirty="0"/>
              <a:t>L’applicazione del regime forfettario comporta l’esonero dagli obblighi di registrazione e tenuta delle scritture contabili</a:t>
            </a:r>
          </a:p>
          <a:p>
            <a:pPr marL="285750" indent="-285750" algn="just">
              <a:buFont typeface="Arial" panose="020B0604020202020204" pitchFamily="34" charset="0"/>
              <a:buChar char="•"/>
            </a:pPr>
            <a:r>
              <a:rPr lang="it-IT" dirty="0"/>
              <a:t>Non vi è l’obbligo di operare ritenute alla fonte; salvo dover poi indicare in dichiarazione annuale il percettore</a:t>
            </a:r>
          </a:p>
          <a:p>
            <a:pPr marL="285750" indent="-285750" algn="just">
              <a:buFont typeface="Arial" panose="020B0604020202020204" pitchFamily="34" charset="0"/>
              <a:buChar char="•"/>
            </a:pPr>
            <a:r>
              <a:rPr lang="it-IT" dirty="0"/>
              <a:t>Non si applica la rivalsa IVA e non si detrae l’IVA sugli acquisti; vi è, inoltre, l’esonero da tutti gli altri obblighi previsti dal Testo unico IVA</a:t>
            </a:r>
          </a:p>
          <a:p>
            <a:pPr marL="285750" indent="-285750" algn="just">
              <a:buFont typeface="Arial" panose="020B0604020202020204" pitchFamily="34" charset="0"/>
              <a:buChar char="•"/>
            </a:pPr>
            <a:r>
              <a:rPr lang="it-IT" dirty="0"/>
              <a:t>Possibile optare per l’applicazione ordinaria dell’IVA e per l’applicazione delle imposte sul reddito in maniera ordinaria o sulla base del regime forfettario ex art. 80 CTS</a:t>
            </a:r>
          </a:p>
          <a:p>
            <a:pPr marL="0" indent="0" algn="just">
              <a:buFont typeface="Calibri" panose="020F0502020204030204" pitchFamily="34" charset="0"/>
              <a:buNone/>
            </a:pPr>
            <a:endParaRPr lang="it-IT" altLang="it-IT" sz="1500" b="1" u="sng" dirty="0">
              <a:solidFill>
                <a:srgbClr val="3333CC"/>
              </a:solidFill>
              <a:latin typeface="Trebuchet MS" pitchFamily="34" charset="0"/>
              <a:cs typeface="Trebuchet MS"/>
            </a:endParaRPr>
          </a:p>
          <a:p>
            <a:pPr marL="0" indent="0" algn="just">
              <a:buFont typeface="Calibri" panose="020F0502020204030204" pitchFamily="34" charset="0"/>
              <a:buNone/>
            </a:pPr>
            <a:endParaRPr lang="it-IT" altLang="it-IT" sz="1500" i="1" dirty="0">
              <a:solidFill>
                <a:srgbClr val="3333CC"/>
              </a:solidFill>
              <a:latin typeface="Trebuchet MS" pitchFamily="34" charset="0"/>
              <a:cs typeface="Trebuchet MS"/>
            </a:endParaRPr>
          </a:p>
        </p:txBody>
      </p:sp>
    </p:spTree>
    <p:extLst>
      <p:ext uri="{BB962C8B-B14F-4D97-AF65-F5344CB8AC3E}">
        <p14:creationId xmlns:p14="http://schemas.microsoft.com/office/powerpoint/2010/main" val="331403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LE IMPOSTE INDIRETTE</a:t>
            </a:r>
          </a:p>
        </p:txBody>
      </p:sp>
      <p:graphicFrame>
        <p:nvGraphicFramePr>
          <p:cNvPr id="3" name="Diagramma 2">
            <a:extLst>
              <a:ext uri="{FF2B5EF4-FFF2-40B4-BE49-F238E27FC236}">
                <a16:creationId xmlns:a16="http://schemas.microsoft.com/office/drawing/2014/main" id="{D1F86CCF-497D-323B-4705-DC31A8940D04}"/>
              </a:ext>
            </a:extLst>
          </p:cNvPr>
          <p:cNvGraphicFramePr/>
          <p:nvPr>
            <p:extLst>
              <p:ext uri="{D42A27DB-BD31-4B8C-83A1-F6EECF244321}">
                <p14:modId xmlns:p14="http://schemas.microsoft.com/office/powerpoint/2010/main" val="795931339"/>
              </p:ext>
            </p:extLst>
          </p:nvPr>
        </p:nvGraphicFramePr>
        <p:xfrm>
          <a:off x="1259632" y="1837764"/>
          <a:ext cx="9896048" cy="4277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59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5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05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05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05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06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06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06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06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06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6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6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6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069" name="Group 206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7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07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07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07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07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07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07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207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207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207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208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208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2083" name="Rectangle 208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85"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useBgFill="1">
        <p:nvSpPr>
          <p:cNvPr id="2087" name="Rectangle 2086">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Rectangle 2088">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CB1B26A4-DEE1-A547-0562-F7812809BA3F}"/>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b="1" dirty="0">
                <a:solidFill>
                  <a:srgbClr val="FEFFFF"/>
                </a:solidFill>
              </a:rPr>
              <a:t>SECONDA PARTE</a:t>
            </a:r>
          </a:p>
        </p:txBody>
      </p:sp>
      <p:sp>
        <p:nvSpPr>
          <p:cNvPr id="2091"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egnaposto testo 3">
            <a:extLst>
              <a:ext uri="{FF2B5EF4-FFF2-40B4-BE49-F238E27FC236}">
                <a16:creationId xmlns:a16="http://schemas.microsoft.com/office/drawing/2014/main" id="{40B46A12-E63B-A8EE-3191-7619A1C639C7}"/>
              </a:ext>
            </a:extLst>
          </p:cNvPr>
          <p:cNvSpPr>
            <a:spLocks noGrp="1"/>
          </p:cNvSpPr>
          <p:nvPr>
            <p:ph type="body" sz="half" idx="2"/>
          </p:nvPr>
        </p:nvSpPr>
        <p:spPr>
          <a:xfrm>
            <a:off x="540279" y="5189400"/>
            <a:ext cx="3778870" cy="544260"/>
          </a:xfrm>
        </p:spPr>
        <p:txBody>
          <a:bodyPr vert="horz" lIns="91440" tIns="45720" rIns="91440" bIns="45720" rtlCol="0" anchor="ctr">
            <a:normAutofit/>
          </a:bodyPr>
          <a:lstStyle/>
          <a:p>
            <a:r>
              <a:rPr lang="en-US" sz="1600" b="1">
                <a:solidFill>
                  <a:srgbClr val="FEFFFF"/>
                </a:solidFill>
              </a:rPr>
              <a:t>Fatturazione elettronica 2024</a:t>
            </a:r>
          </a:p>
        </p:txBody>
      </p:sp>
      <p:pic>
        <p:nvPicPr>
          <p:cNvPr id="2050" name="Picture 2" descr="e-fattura">
            <a:extLst>
              <a:ext uri="{FF2B5EF4-FFF2-40B4-BE49-F238E27FC236}">
                <a16:creationId xmlns:a16="http://schemas.microsoft.com/office/drawing/2014/main" id="{1DD88BBB-F8D7-80F7-7ACD-C383B1AD8FDB}"/>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7994" y="1846260"/>
            <a:ext cx="5640502" cy="317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01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8819E4-60E5-F8D7-5C1D-9990775D3594}"/>
              </a:ext>
            </a:extLst>
          </p:cNvPr>
          <p:cNvSpPr>
            <a:spLocks noGrp="1"/>
          </p:cNvSpPr>
          <p:nvPr>
            <p:ph type="title"/>
          </p:nvPr>
        </p:nvSpPr>
        <p:spPr>
          <a:xfrm>
            <a:off x="2592924" y="624110"/>
            <a:ext cx="8907977" cy="1280890"/>
          </a:xfrm>
        </p:spPr>
        <p:txBody>
          <a:bodyPr/>
          <a:lstStyle/>
          <a:p>
            <a:r>
              <a:rPr lang="it-IT" b="1" dirty="0"/>
              <a:t>LA PROGRESSIVA ESTENSIONE DELL’OBBLIGO</a:t>
            </a:r>
          </a:p>
        </p:txBody>
      </p:sp>
      <p:graphicFrame>
        <p:nvGraphicFramePr>
          <p:cNvPr id="3" name="Tabella 2">
            <a:extLst>
              <a:ext uri="{FF2B5EF4-FFF2-40B4-BE49-F238E27FC236}">
                <a16:creationId xmlns:a16="http://schemas.microsoft.com/office/drawing/2014/main" id="{2006E741-001C-A3E1-CF06-4891542407B1}"/>
              </a:ext>
            </a:extLst>
          </p:cNvPr>
          <p:cNvGraphicFramePr>
            <a:graphicFrameLocks noGrp="1"/>
          </p:cNvGraphicFramePr>
          <p:nvPr>
            <p:extLst>
              <p:ext uri="{D42A27DB-BD31-4B8C-83A1-F6EECF244321}">
                <p14:modId xmlns:p14="http://schemas.microsoft.com/office/powerpoint/2010/main" val="1370914287"/>
              </p:ext>
            </p:extLst>
          </p:nvPr>
        </p:nvGraphicFramePr>
        <p:xfrm>
          <a:off x="2592924" y="1808577"/>
          <a:ext cx="8907977" cy="4474459"/>
        </p:xfrm>
        <a:graphic>
          <a:graphicData uri="http://schemas.openxmlformats.org/drawingml/2006/table">
            <a:tbl>
              <a:tblPr firstRow="1" firstCol="1" bandRow="1">
                <a:tableStyleId>{5C22544A-7EE6-4342-B048-85BDC9FD1C3A}</a:tableStyleId>
              </a:tblPr>
              <a:tblGrid>
                <a:gridCol w="2881122">
                  <a:extLst>
                    <a:ext uri="{9D8B030D-6E8A-4147-A177-3AD203B41FA5}">
                      <a16:colId xmlns:a16="http://schemas.microsoft.com/office/drawing/2014/main" val="172452424"/>
                    </a:ext>
                  </a:extLst>
                </a:gridCol>
                <a:gridCol w="1180575">
                  <a:extLst>
                    <a:ext uri="{9D8B030D-6E8A-4147-A177-3AD203B41FA5}">
                      <a16:colId xmlns:a16="http://schemas.microsoft.com/office/drawing/2014/main" val="2879020868"/>
                    </a:ext>
                  </a:extLst>
                </a:gridCol>
                <a:gridCol w="1332311">
                  <a:extLst>
                    <a:ext uri="{9D8B030D-6E8A-4147-A177-3AD203B41FA5}">
                      <a16:colId xmlns:a16="http://schemas.microsoft.com/office/drawing/2014/main" val="3878739296"/>
                    </a:ext>
                  </a:extLst>
                </a:gridCol>
                <a:gridCol w="1159295">
                  <a:extLst>
                    <a:ext uri="{9D8B030D-6E8A-4147-A177-3AD203B41FA5}">
                      <a16:colId xmlns:a16="http://schemas.microsoft.com/office/drawing/2014/main" val="2045972059"/>
                    </a:ext>
                  </a:extLst>
                </a:gridCol>
                <a:gridCol w="1159295">
                  <a:extLst>
                    <a:ext uri="{9D8B030D-6E8A-4147-A177-3AD203B41FA5}">
                      <a16:colId xmlns:a16="http://schemas.microsoft.com/office/drawing/2014/main" val="1338759937"/>
                    </a:ext>
                  </a:extLst>
                </a:gridCol>
                <a:gridCol w="1195379">
                  <a:extLst>
                    <a:ext uri="{9D8B030D-6E8A-4147-A177-3AD203B41FA5}">
                      <a16:colId xmlns:a16="http://schemas.microsoft.com/office/drawing/2014/main" val="1160429489"/>
                    </a:ext>
                  </a:extLst>
                </a:gridCol>
              </a:tblGrid>
              <a:tr h="920395">
                <a:tc>
                  <a:txBody>
                    <a:bodyPr/>
                    <a:lstStyle/>
                    <a:p>
                      <a:pPr algn="ctr"/>
                      <a:br>
                        <a:rPr lang="it-IT" sz="1000" dirty="0">
                          <a:effectLst/>
                        </a:rPr>
                      </a:br>
                      <a:endParaRPr lang="it-IT" sz="10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it-IT" sz="1000">
                          <a:effectLst/>
                        </a:rPr>
                        <a:t>DM 55/2013</a:t>
                      </a:r>
                    </a:p>
                    <a:p>
                      <a:pPr algn="ctr"/>
                      <a:r>
                        <a:rPr lang="it-IT" sz="1000">
                          <a:effectLst/>
                        </a:rPr>
                        <a:t>dal 6.6.2014</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it-IT" sz="1000">
                          <a:effectLst/>
                        </a:rPr>
                        <a:t>DM 55/2013</a:t>
                      </a:r>
                    </a:p>
                    <a:p>
                      <a:pPr algn="ctr"/>
                      <a:r>
                        <a:rPr lang="it-IT" sz="1000">
                          <a:effectLst/>
                        </a:rPr>
                        <a:t>dal 31.3.2015</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it-IT" sz="1000">
                          <a:effectLst/>
                        </a:rPr>
                        <a:t>L. 205/2017</a:t>
                      </a:r>
                    </a:p>
                    <a:p>
                      <a:pPr algn="ctr"/>
                      <a:r>
                        <a:rPr lang="it-IT" sz="1000">
                          <a:effectLst/>
                        </a:rPr>
                        <a:t>dal 1.1.2019</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it-IT" sz="1000">
                          <a:effectLst/>
                        </a:rPr>
                        <a:t>DL 36/2022</a:t>
                      </a:r>
                    </a:p>
                    <a:p>
                      <a:pPr algn="ctr"/>
                      <a:r>
                        <a:rPr lang="it-IT" sz="1000">
                          <a:effectLst/>
                        </a:rPr>
                        <a:t>dal 1.7.2022</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r>
                        <a:rPr lang="it-IT" sz="1000">
                          <a:effectLst/>
                        </a:rPr>
                        <a:t>DL 36/2022</a:t>
                      </a:r>
                    </a:p>
                    <a:p>
                      <a:pPr algn="ctr"/>
                      <a:r>
                        <a:rPr lang="it-IT" sz="1000">
                          <a:effectLst/>
                        </a:rPr>
                        <a:t>dal 1.1.2024</a:t>
                      </a:r>
                      <a:endParaRPr lang="it-IT" sz="100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884419177"/>
                  </a:ext>
                </a:extLst>
              </a:tr>
              <a:tr h="462115">
                <a:tc>
                  <a:txBody>
                    <a:bodyPr/>
                    <a:lstStyle/>
                    <a:p>
                      <a:pPr algn="l"/>
                      <a:r>
                        <a:rPr lang="it-IT" sz="1000">
                          <a:effectLst/>
                        </a:rPr>
                        <a:t>Associazioni verso P.A. centrali</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916243455"/>
                  </a:ext>
                </a:extLst>
              </a:tr>
              <a:tr h="523475">
                <a:tc>
                  <a:txBody>
                    <a:bodyPr/>
                    <a:lstStyle/>
                    <a:p>
                      <a:pPr algn="l"/>
                      <a:r>
                        <a:rPr lang="it-IT" sz="1000">
                          <a:effectLst/>
                        </a:rPr>
                        <a:t>Associazioni verso P.A. locali</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lang="it-IT" sz="1800" b="1" dirty="0">
                          <a:solidFill>
                            <a:srgbClr val="92D050"/>
                          </a:solidFill>
                          <a:effectLst/>
                          <a:sym typeface="Wingdings" panose="05000000000000000000" pitchFamily="2" charset="2"/>
                        </a:rPr>
                        <a:t></a:t>
                      </a:r>
                      <a:r>
                        <a:rPr lang="it-IT" sz="1800" b="1" dirty="0">
                          <a:effectLst/>
                        </a:rPr>
                        <a:t> </a:t>
                      </a:r>
                      <a:endParaRPr lang="it-IT" sz="1000" b="1"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42819760"/>
                  </a:ext>
                </a:extLst>
              </a:tr>
              <a:tr h="408425">
                <a:tc>
                  <a:txBody>
                    <a:bodyPr/>
                    <a:lstStyle/>
                    <a:p>
                      <a:pPr algn="l"/>
                      <a:r>
                        <a:rPr lang="it-IT" sz="1000">
                          <a:effectLst/>
                        </a:rPr>
                        <a:t>Tra privati in genere</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lang="it-IT" sz="1800" b="1" dirty="0">
                          <a:solidFill>
                            <a:srgbClr val="92D050"/>
                          </a:solidFill>
                          <a:effectLst/>
                          <a:sym typeface="Wingdings" panose="05000000000000000000" pitchFamily="2" charset="2"/>
                        </a:rPr>
                        <a:t></a:t>
                      </a:r>
                      <a:r>
                        <a:rPr lang="it-IT" sz="1800" b="1" dirty="0">
                          <a:solidFill>
                            <a:srgbClr val="92D050"/>
                          </a:solidFill>
                          <a:effectLst/>
                        </a:rPr>
                        <a:t> </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274133009"/>
                  </a:ext>
                </a:extLst>
              </a:tr>
              <a:tr h="670163">
                <a:tc>
                  <a:txBody>
                    <a:bodyPr/>
                    <a:lstStyle/>
                    <a:p>
                      <a:pPr algn="l"/>
                      <a:r>
                        <a:rPr lang="it-IT" sz="1000">
                          <a:effectLst/>
                        </a:rPr>
                        <a:t>Associazioni con proventi commerciali &gt; a € 65.000</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a:solidFill>
                            <a:srgbClr val="92D050"/>
                          </a:solidFill>
                          <a:effectLst/>
                          <a:sym typeface="Wingdings" panose="05000000000000000000" pitchFamily="2" charset="2"/>
                        </a:rPr>
                        <a:t></a:t>
                      </a:r>
                      <a:endParaRPr lang="it-IT" sz="1000" b="1">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207371233"/>
                  </a:ext>
                </a:extLst>
              </a:tr>
              <a:tr h="741741">
                <a:tc>
                  <a:txBody>
                    <a:bodyPr/>
                    <a:lstStyle/>
                    <a:p>
                      <a:pPr algn="l"/>
                      <a:r>
                        <a:rPr lang="it-IT" sz="1000">
                          <a:effectLst/>
                        </a:rPr>
                        <a:t>Associazioni con proventi commerciali </a:t>
                      </a:r>
                      <a:r>
                        <a:rPr lang="it-IT" sz="1000" u="sng">
                          <a:effectLst/>
                        </a:rPr>
                        <a:t>&lt;</a:t>
                      </a:r>
                      <a:r>
                        <a:rPr lang="it-IT" sz="1000">
                          <a:effectLst/>
                        </a:rPr>
                        <a:t> a € 65.000 e con ricavi o compensi &gt; € 25.000</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49073935"/>
                  </a:ext>
                </a:extLst>
              </a:tr>
              <a:tr h="748145">
                <a:tc>
                  <a:txBody>
                    <a:bodyPr/>
                    <a:lstStyle/>
                    <a:p>
                      <a:pPr algn="l"/>
                      <a:r>
                        <a:rPr lang="it-IT" sz="1000">
                          <a:effectLst/>
                        </a:rPr>
                        <a:t>Associazioni con proventi commerciali </a:t>
                      </a:r>
                      <a:r>
                        <a:rPr lang="it-IT" sz="1000" u="sng">
                          <a:effectLst/>
                        </a:rPr>
                        <a:t>&lt;</a:t>
                      </a:r>
                      <a:r>
                        <a:rPr lang="it-IT" sz="1000">
                          <a:effectLst/>
                        </a:rPr>
                        <a:t> a € 65.000 e con ricavi o compensi </a:t>
                      </a:r>
                      <a:r>
                        <a:rPr lang="it-IT" sz="1000" u="sng">
                          <a:effectLst/>
                        </a:rPr>
                        <a:t>&lt;</a:t>
                      </a:r>
                      <a:r>
                        <a:rPr lang="it-IT" sz="1000">
                          <a:effectLst/>
                        </a:rPr>
                        <a:t> € 25.000</a:t>
                      </a:r>
                      <a:endParaRPr lang="it-IT" sz="100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FF0000"/>
                          </a:solidFill>
                          <a:effectLst/>
                          <a:sym typeface="Wingdings" panose="05000000000000000000" pitchFamily="2" charset="2"/>
                        </a:rPr>
                        <a:t></a:t>
                      </a:r>
                      <a:endParaRPr lang="it-IT" sz="1000" b="1"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ts val="1800"/>
                        </a:lnSpc>
                      </a:pPr>
                      <a:r>
                        <a:rPr lang="it-IT" sz="1800" b="1" dirty="0">
                          <a:solidFill>
                            <a:srgbClr val="92D050"/>
                          </a:solidFill>
                          <a:effectLst/>
                          <a:sym typeface="Wingdings" panose="05000000000000000000" pitchFamily="2" charset="2"/>
                        </a:rPr>
                        <a:t></a:t>
                      </a:r>
                      <a:endParaRPr lang="it-IT" sz="1000" b="1" dirty="0">
                        <a:solidFill>
                          <a:srgbClr val="92D05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273065248"/>
                  </a:ext>
                </a:extLst>
              </a:tr>
            </a:tbl>
          </a:graphicData>
        </a:graphic>
      </p:graphicFrame>
    </p:spTree>
    <p:extLst>
      <p:ext uri="{BB962C8B-B14F-4D97-AF65-F5344CB8AC3E}">
        <p14:creationId xmlns:p14="http://schemas.microsoft.com/office/powerpoint/2010/main" val="126071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D4C87D-6B2D-2395-550D-25E081E58364}"/>
              </a:ext>
            </a:extLst>
          </p:cNvPr>
          <p:cNvSpPr>
            <a:spLocks noGrp="1"/>
          </p:cNvSpPr>
          <p:nvPr>
            <p:ph type="title"/>
          </p:nvPr>
        </p:nvSpPr>
        <p:spPr/>
        <p:txBody>
          <a:bodyPr/>
          <a:lstStyle/>
          <a:p>
            <a:r>
              <a:rPr lang="it-IT" b="1" dirty="0"/>
              <a:t>COMPETENZE</a:t>
            </a:r>
          </a:p>
        </p:txBody>
      </p:sp>
      <p:sp>
        <p:nvSpPr>
          <p:cNvPr id="6" name="Segnaposto contenuto 5">
            <a:extLst>
              <a:ext uri="{FF2B5EF4-FFF2-40B4-BE49-F238E27FC236}">
                <a16:creationId xmlns:a16="http://schemas.microsoft.com/office/drawing/2014/main" id="{82EB3B9E-E599-3043-ED92-B32824862434}"/>
              </a:ext>
            </a:extLst>
          </p:cNvPr>
          <p:cNvSpPr>
            <a:spLocks noGrp="1"/>
          </p:cNvSpPr>
          <p:nvPr>
            <p:ph idx="1"/>
          </p:nvPr>
        </p:nvSpPr>
        <p:spPr/>
        <p:txBody>
          <a:bodyPr>
            <a:normAutofit/>
          </a:bodyPr>
          <a:lstStyle/>
          <a:p>
            <a:r>
              <a:rPr lang="it-IT" sz="2400" dirty="0"/>
              <a:t>Il bilancio per le associazioni bandistiche</a:t>
            </a:r>
          </a:p>
          <a:p>
            <a:pPr lvl="1"/>
            <a:r>
              <a:rPr lang="it-IT" sz="2000" dirty="0"/>
              <a:t>Bilancio ancora uno sconosciuto? Forme e contenuti</a:t>
            </a:r>
          </a:p>
          <a:p>
            <a:r>
              <a:rPr lang="it-IT" sz="2400" dirty="0"/>
              <a:t>Fatturazione elettronica 2024</a:t>
            </a:r>
          </a:p>
          <a:p>
            <a:r>
              <a:rPr lang="it-IT" sz="2400" dirty="0"/>
              <a:t>Novità CU per l’anno 2024</a:t>
            </a:r>
          </a:p>
        </p:txBody>
      </p:sp>
    </p:spTree>
    <p:extLst>
      <p:ext uri="{BB962C8B-B14F-4D97-AF65-F5344CB8AC3E}">
        <p14:creationId xmlns:p14="http://schemas.microsoft.com/office/powerpoint/2010/main" val="116379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9345075" cy="1280890"/>
          </a:xfrm>
        </p:spPr>
        <p:txBody>
          <a:bodyPr>
            <a:noAutofit/>
          </a:bodyPr>
          <a:lstStyle/>
          <a:p>
            <a:r>
              <a:rPr lang="it-IT" sz="4400" b="1" dirty="0">
                <a:latin typeface="Calibri" pitchFamily="34" charset="0"/>
              </a:rPr>
              <a:t>COSA </a:t>
            </a:r>
            <a:r>
              <a:rPr lang="it-IT" sz="4400" b="1" u="sng" dirty="0">
                <a:latin typeface="Calibri" pitchFamily="34" charset="0"/>
              </a:rPr>
              <a:t>NON</a:t>
            </a:r>
            <a:r>
              <a:rPr lang="it-IT" sz="4400" b="1" dirty="0">
                <a:latin typeface="Calibri" pitchFamily="34" charset="0"/>
              </a:rPr>
              <a:t> È LA FATTURA ELETTRONICA</a:t>
            </a:r>
          </a:p>
        </p:txBody>
      </p:sp>
      <p:pic>
        <p:nvPicPr>
          <p:cNvPr id="4" name="Immagine 3">
            <a:extLst>
              <a:ext uri="{FF2B5EF4-FFF2-40B4-BE49-F238E27FC236}">
                <a16:creationId xmlns:a16="http://schemas.microsoft.com/office/drawing/2014/main" id="{CCC54E26-FD0D-45DB-B23F-A2BC2FBC89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7428" y="1700808"/>
            <a:ext cx="2088232" cy="2119858"/>
          </a:xfrm>
          <a:prstGeom prst="rect">
            <a:avLst/>
          </a:prstGeom>
        </p:spPr>
      </p:pic>
      <p:pic>
        <p:nvPicPr>
          <p:cNvPr id="8" name="Immagine 7">
            <a:extLst>
              <a:ext uri="{FF2B5EF4-FFF2-40B4-BE49-F238E27FC236}">
                <a16:creationId xmlns:a16="http://schemas.microsoft.com/office/drawing/2014/main" id="{9C5A2425-6037-4F1C-9A0A-7D120EAEF7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91844" y="1698154"/>
            <a:ext cx="2378794" cy="2129779"/>
          </a:xfrm>
          <a:prstGeom prst="rect">
            <a:avLst/>
          </a:prstGeom>
        </p:spPr>
      </p:pic>
      <p:pic>
        <p:nvPicPr>
          <p:cNvPr id="11" name="Immagine 10">
            <a:extLst>
              <a:ext uri="{FF2B5EF4-FFF2-40B4-BE49-F238E27FC236}">
                <a16:creationId xmlns:a16="http://schemas.microsoft.com/office/drawing/2014/main" id="{454EFE28-E5E3-4C6B-A802-7D0C7E3E7F4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26822" y="1706352"/>
            <a:ext cx="2265722" cy="2129779"/>
          </a:xfrm>
          <a:prstGeom prst="rect">
            <a:avLst/>
          </a:prstGeom>
        </p:spPr>
      </p:pic>
      <p:sp>
        <p:nvSpPr>
          <p:cNvPr id="13" name="Freccia a destra 12">
            <a:extLst>
              <a:ext uri="{FF2B5EF4-FFF2-40B4-BE49-F238E27FC236}">
                <a16:creationId xmlns:a16="http://schemas.microsoft.com/office/drawing/2014/main" id="{4CC8E7C1-66CA-442D-9E05-7E6975480422}"/>
              </a:ext>
            </a:extLst>
          </p:cNvPr>
          <p:cNvSpPr/>
          <p:nvPr/>
        </p:nvSpPr>
        <p:spPr>
          <a:xfrm>
            <a:off x="3155368" y="2373526"/>
            <a:ext cx="1416768" cy="774422"/>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14" name="Freccia a destra 13">
            <a:extLst>
              <a:ext uri="{FF2B5EF4-FFF2-40B4-BE49-F238E27FC236}">
                <a16:creationId xmlns:a16="http://schemas.microsoft.com/office/drawing/2014/main" id="{7D1F2D6F-1B77-45C4-AF68-B960DF5B87C3}"/>
              </a:ext>
            </a:extLst>
          </p:cNvPr>
          <p:cNvSpPr/>
          <p:nvPr/>
        </p:nvSpPr>
        <p:spPr>
          <a:xfrm>
            <a:off x="7196473" y="2373526"/>
            <a:ext cx="1416768" cy="774422"/>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cxnSp>
        <p:nvCxnSpPr>
          <p:cNvPr id="16" name="Connettore diritto 15">
            <a:extLst>
              <a:ext uri="{FF2B5EF4-FFF2-40B4-BE49-F238E27FC236}">
                <a16:creationId xmlns:a16="http://schemas.microsoft.com/office/drawing/2014/main" id="{E44E04D7-8F0D-4E15-969B-A536A18CD58F}"/>
              </a:ext>
            </a:extLst>
          </p:cNvPr>
          <p:cNvCxnSpPr>
            <a:cxnSpLocks/>
          </p:cNvCxnSpPr>
          <p:nvPr/>
        </p:nvCxnSpPr>
        <p:spPr>
          <a:xfrm flipV="1">
            <a:off x="731404" y="1448780"/>
            <a:ext cx="10585176" cy="2387351"/>
          </a:xfrm>
          <a:prstGeom prst="line">
            <a:avLst/>
          </a:prstGeom>
          <a:ln w="120650" cmpd="sng">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18" name="Connettore diritto 17">
            <a:extLst>
              <a:ext uri="{FF2B5EF4-FFF2-40B4-BE49-F238E27FC236}">
                <a16:creationId xmlns:a16="http://schemas.microsoft.com/office/drawing/2014/main" id="{A771EE30-58BF-44DF-B0F0-F96B6335F0BC}"/>
              </a:ext>
            </a:extLst>
          </p:cNvPr>
          <p:cNvCxnSpPr>
            <a:cxnSpLocks/>
          </p:cNvCxnSpPr>
          <p:nvPr/>
        </p:nvCxnSpPr>
        <p:spPr>
          <a:xfrm>
            <a:off x="731404" y="1678684"/>
            <a:ext cx="10477164" cy="2301160"/>
          </a:xfrm>
          <a:prstGeom prst="line">
            <a:avLst/>
          </a:prstGeom>
          <a:ln w="120650" cmpd="sng">
            <a:solidFill>
              <a:schemeClr val="accent5"/>
            </a:solidFill>
          </a:ln>
        </p:spPr>
        <p:style>
          <a:lnRef idx="3">
            <a:schemeClr val="accent5"/>
          </a:lnRef>
          <a:fillRef idx="0">
            <a:schemeClr val="accent5"/>
          </a:fillRef>
          <a:effectRef idx="2">
            <a:schemeClr val="accent5"/>
          </a:effectRef>
          <a:fontRef idx="minor">
            <a:schemeClr val="tx1"/>
          </a:fontRef>
        </p:style>
      </p:cxnSp>
      <p:pic>
        <p:nvPicPr>
          <p:cNvPr id="22" name="Immagine 21">
            <a:extLst>
              <a:ext uri="{FF2B5EF4-FFF2-40B4-BE49-F238E27FC236}">
                <a16:creationId xmlns:a16="http://schemas.microsoft.com/office/drawing/2014/main" id="{EB236FE9-5295-4D8F-AB06-81DF1BFB799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47428" y="4365104"/>
            <a:ext cx="2092928" cy="1944216"/>
          </a:xfrm>
          <a:prstGeom prst="rect">
            <a:avLst/>
          </a:prstGeom>
        </p:spPr>
      </p:pic>
      <p:sp>
        <p:nvSpPr>
          <p:cNvPr id="24" name="Freccia a destra 23">
            <a:extLst>
              <a:ext uri="{FF2B5EF4-FFF2-40B4-BE49-F238E27FC236}">
                <a16:creationId xmlns:a16="http://schemas.microsoft.com/office/drawing/2014/main" id="{F0A216E7-37D2-45A4-BAC5-58CCCB2B43F4}"/>
              </a:ext>
            </a:extLst>
          </p:cNvPr>
          <p:cNvSpPr/>
          <p:nvPr/>
        </p:nvSpPr>
        <p:spPr>
          <a:xfrm>
            <a:off x="3155368" y="4950001"/>
            <a:ext cx="1416768" cy="774422"/>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pic>
        <p:nvPicPr>
          <p:cNvPr id="26" name="Immagine 25">
            <a:extLst>
              <a:ext uri="{FF2B5EF4-FFF2-40B4-BE49-F238E27FC236}">
                <a16:creationId xmlns:a16="http://schemas.microsoft.com/office/drawing/2014/main" id="{FB471E77-5EF0-4661-B76C-E89CAF85494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834875" y="4221088"/>
            <a:ext cx="2092733" cy="2232248"/>
          </a:xfrm>
          <a:prstGeom prst="rect">
            <a:avLst/>
          </a:prstGeom>
        </p:spPr>
      </p:pic>
      <p:sp>
        <p:nvSpPr>
          <p:cNvPr id="28" name="Freccia a destra 27">
            <a:extLst>
              <a:ext uri="{FF2B5EF4-FFF2-40B4-BE49-F238E27FC236}">
                <a16:creationId xmlns:a16="http://schemas.microsoft.com/office/drawing/2014/main" id="{B44208D6-3C1F-4B48-8283-F2D35DF4F78E}"/>
              </a:ext>
            </a:extLst>
          </p:cNvPr>
          <p:cNvSpPr/>
          <p:nvPr/>
        </p:nvSpPr>
        <p:spPr>
          <a:xfrm>
            <a:off x="7196473" y="4975458"/>
            <a:ext cx="1416768" cy="774422"/>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pic>
        <p:nvPicPr>
          <p:cNvPr id="29" name="Immagine 28">
            <a:extLst>
              <a:ext uri="{FF2B5EF4-FFF2-40B4-BE49-F238E27FC236}">
                <a16:creationId xmlns:a16="http://schemas.microsoft.com/office/drawing/2014/main" id="{716390A8-8AE4-48FF-A82B-B5DE7107C06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17374" y="4258292"/>
            <a:ext cx="2265722" cy="2129779"/>
          </a:xfrm>
          <a:prstGeom prst="rect">
            <a:avLst/>
          </a:prstGeom>
        </p:spPr>
      </p:pic>
      <p:cxnSp>
        <p:nvCxnSpPr>
          <p:cNvPr id="30" name="Connettore diritto 29">
            <a:extLst>
              <a:ext uri="{FF2B5EF4-FFF2-40B4-BE49-F238E27FC236}">
                <a16:creationId xmlns:a16="http://schemas.microsoft.com/office/drawing/2014/main" id="{C942D364-D486-4A89-BB82-A061788DCD95}"/>
              </a:ext>
            </a:extLst>
          </p:cNvPr>
          <p:cNvCxnSpPr>
            <a:cxnSpLocks/>
          </p:cNvCxnSpPr>
          <p:nvPr/>
        </p:nvCxnSpPr>
        <p:spPr>
          <a:xfrm flipV="1">
            <a:off x="623392" y="4097987"/>
            <a:ext cx="10585176" cy="2387351"/>
          </a:xfrm>
          <a:prstGeom prst="line">
            <a:avLst/>
          </a:prstGeom>
          <a:ln w="120650" cmpd="sng">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31" name="Connettore diritto 30">
            <a:extLst>
              <a:ext uri="{FF2B5EF4-FFF2-40B4-BE49-F238E27FC236}">
                <a16:creationId xmlns:a16="http://schemas.microsoft.com/office/drawing/2014/main" id="{46A71D7A-DE3D-4861-BF4E-525C80832230}"/>
              </a:ext>
            </a:extLst>
          </p:cNvPr>
          <p:cNvCxnSpPr>
            <a:cxnSpLocks/>
          </p:cNvCxnSpPr>
          <p:nvPr/>
        </p:nvCxnSpPr>
        <p:spPr>
          <a:xfrm>
            <a:off x="623392" y="4327890"/>
            <a:ext cx="10477164" cy="2301160"/>
          </a:xfrm>
          <a:prstGeom prst="line">
            <a:avLst/>
          </a:prstGeom>
          <a:ln w="120650" cmpd="sng">
            <a:solidFill>
              <a:schemeClr val="accent5"/>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587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4"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IL REGIME FORFETARIO IVA</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Dal 1° gennaio 2024 – </a:t>
            </a:r>
            <a:r>
              <a:rPr lang="it-IT" b="1" dirty="0"/>
              <a:t>OPZIONE</a:t>
            </a:r>
            <a:r>
              <a:rPr lang="it-IT" dirty="0"/>
              <a:t> e NON OBBLIGO</a:t>
            </a:r>
          </a:p>
          <a:p>
            <a:pPr marL="285750" indent="-285750" algn="just">
              <a:buFont typeface="Arial" panose="020B0604020202020204" pitchFamily="34" charset="0"/>
              <a:buChar char="•"/>
            </a:pPr>
            <a:r>
              <a:rPr lang="it-IT" dirty="0"/>
              <a:t>DECRETO-LEGGE 21 ottobre 2021, n. 146 Misure urgenti in materia economica e fiscale, a tutela del lavoro e per esigenze indifferibili. Articolo 5 Disposizioni urgenti in materia fiscale. Comma 15-quinquies. "</a:t>
            </a:r>
            <a:r>
              <a:rPr lang="it-IT" i="1" dirty="0"/>
              <a:t>In attesa della piena operatività delle disposizioni del titolo X del codice del Terzo settore, di cui al decreto legislativo 3 luglio 2017, n. 117, </a:t>
            </a:r>
            <a:r>
              <a:rPr lang="it-IT" b="1" i="1" dirty="0"/>
              <a:t>le organizzazioni di volontariato e le associazioni di promozione sociale</a:t>
            </a:r>
            <a:r>
              <a:rPr lang="it-IT" i="1" dirty="0"/>
              <a:t> che hanno conseguito </a:t>
            </a:r>
            <a:r>
              <a:rPr lang="it-IT" b="1" i="1" dirty="0"/>
              <a:t>ricavi</a:t>
            </a:r>
            <a:r>
              <a:rPr lang="it-IT" i="1" dirty="0"/>
              <a:t>, ragguagliati ad anno, </a:t>
            </a:r>
            <a:r>
              <a:rPr lang="it-IT" b="1" i="1" dirty="0"/>
              <a:t>non superiori a euro 65.000 </a:t>
            </a:r>
            <a:r>
              <a:rPr lang="it-IT" i="1" dirty="0"/>
              <a:t>applicano, </a:t>
            </a:r>
            <a:r>
              <a:rPr lang="it-IT" b="1" i="1" dirty="0"/>
              <a:t>ai soli fini dell'imposta sul valore aggiunto</a:t>
            </a:r>
            <a:r>
              <a:rPr lang="it-IT" i="1" dirty="0"/>
              <a:t>, il regime speciale di cui all'articolo 1, commi da 58 a 63, della legge 23 dicembre 2014, n. 190."</a:t>
            </a:r>
            <a:endParaRPr lang="it-IT" dirty="0"/>
          </a:p>
          <a:p>
            <a:pPr marL="285750" indent="-285750" algn="just">
              <a:buFont typeface="Arial" panose="020B0604020202020204" pitchFamily="34" charset="0"/>
              <a:buChar char="•"/>
            </a:pPr>
            <a:r>
              <a:rPr lang="it-IT" dirty="0"/>
              <a:t>L’applicazione del regime forfettario comporta l’esclusione da tutti gli adempimenti in materia di IVA, eccetto l’emissione delle fatture elettroniche.</a:t>
            </a:r>
            <a:endParaRPr lang="it-IT" altLang="it-IT" sz="1500" b="1" u="sng" dirty="0">
              <a:solidFill>
                <a:srgbClr val="3333CC"/>
              </a:solidFill>
              <a:latin typeface="Trebuchet MS" pitchFamily="34" charset="0"/>
              <a:cs typeface="Trebuchet MS"/>
            </a:endParaRPr>
          </a:p>
          <a:p>
            <a:pPr marL="0" indent="0" algn="just">
              <a:buFont typeface="Calibri" panose="020F0502020204030204" pitchFamily="34" charset="0"/>
              <a:buNone/>
            </a:pPr>
            <a:endParaRPr lang="it-IT" altLang="it-IT" sz="1500" i="1" dirty="0">
              <a:solidFill>
                <a:srgbClr val="3333CC"/>
              </a:solidFill>
              <a:latin typeface="Trebuchet MS" pitchFamily="34" charset="0"/>
              <a:cs typeface="Trebuchet MS"/>
            </a:endParaRPr>
          </a:p>
        </p:txBody>
      </p:sp>
    </p:spTree>
    <p:extLst>
      <p:ext uri="{BB962C8B-B14F-4D97-AF65-F5344CB8AC3E}">
        <p14:creationId xmlns:p14="http://schemas.microsoft.com/office/powerpoint/2010/main" val="43920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IL REGIME FORFETARIO IVA</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In assenza di partita IVA non vi è obbligo di apertura.</a:t>
            </a:r>
          </a:p>
          <a:p>
            <a:pPr marL="285750" indent="-285750" algn="just">
              <a:buFont typeface="Arial" panose="020B0604020202020204" pitchFamily="34" charset="0"/>
              <a:buChar char="•"/>
            </a:pPr>
            <a:r>
              <a:rPr lang="it-IT" altLang="it-IT" dirty="0"/>
              <a:t>Nessun obbligo di presentazione della dichiarazione IVA.</a:t>
            </a:r>
          </a:p>
          <a:p>
            <a:pPr marL="285750" indent="-285750" algn="just">
              <a:buFont typeface="Arial" panose="020B0604020202020204" pitchFamily="34" charset="0"/>
              <a:buChar char="•"/>
            </a:pPr>
            <a:r>
              <a:rPr lang="it-IT" altLang="it-IT" dirty="0"/>
              <a:t>Nessun obbligo di presentazione delle liquidazioni periodiche.</a:t>
            </a:r>
          </a:p>
          <a:p>
            <a:pPr marL="285750" indent="-285750" algn="just">
              <a:buFont typeface="Arial" panose="020B0604020202020204" pitchFamily="34" charset="0"/>
              <a:buChar char="•"/>
            </a:pPr>
            <a:r>
              <a:rPr lang="it-IT" altLang="it-IT" dirty="0"/>
              <a:t>Obbligo di numerazione e conservazione delle fatture di acquisto e conservazione dei relativi documenti.</a:t>
            </a:r>
          </a:p>
          <a:p>
            <a:pPr marL="285750" indent="-285750" algn="just">
              <a:buFont typeface="Arial" panose="020B0604020202020204" pitchFamily="34" charset="0"/>
              <a:buChar char="•"/>
            </a:pPr>
            <a:r>
              <a:rPr lang="it-IT" altLang="it-IT" dirty="0"/>
              <a:t>Obbligo di integrare le fatture per le operazioni di cui risultino debitori d’imposta con l’indicazione dell’aliquota e della relativa imposta, da versare entro il 16 del mese successivo a quello di effettuazione delle operazioni.</a:t>
            </a:r>
          </a:p>
          <a:p>
            <a:pPr marL="285750" indent="-285750" algn="just">
              <a:buFont typeface="Arial" panose="020B0604020202020204" pitchFamily="34" charset="0"/>
              <a:buChar char="•"/>
            </a:pPr>
            <a:r>
              <a:rPr lang="it-IT" altLang="it-IT" dirty="0"/>
              <a:t>Obbligo di integrazione per gli acquisti intracomunitari solo al superamento della soglia di euro 10.000.</a:t>
            </a:r>
          </a:p>
          <a:p>
            <a:pPr marL="0" indent="0" algn="just">
              <a:buFont typeface="Calibri" panose="020F0502020204030204" pitchFamily="34" charset="0"/>
              <a:buNone/>
            </a:pPr>
            <a:endParaRPr lang="it-IT" altLang="it-IT" sz="1500" i="1" dirty="0">
              <a:solidFill>
                <a:srgbClr val="3333CC"/>
              </a:solidFill>
              <a:latin typeface="Trebuchet MS" pitchFamily="34" charset="0"/>
              <a:cs typeface="Trebuchet MS"/>
            </a:endParaRPr>
          </a:p>
        </p:txBody>
      </p:sp>
    </p:spTree>
    <p:extLst>
      <p:ext uri="{BB962C8B-B14F-4D97-AF65-F5344CB8AC3E}">
        <p14:creationId xmlns:p14="http://schemas.microsoft.com/office/powerpoint/2010/main" val="313484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FATTURAZIONE CORRISPETTIVI VS SOCI</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Dal 1° luglio 2024 – </a:t>
            </a:r>
            <a:r>
              <a:rPr lang="it-IT" b="1" dirty="0"/>
              <a:t>OBBLIGO</a:t>
            </a:r>
            <a:r>
              <a:rPr lang="it-IT" dirty="0"/>
              <a:t> e NON OPZIONE</a:t>
            </a:r>
          </a:p>
          <a:p>
            <a:pPr marL="285750" indent="-285750" algn="just">
              <a:buFont typeface="Arial" panose="020B0604020202020204" pitchFamily="34" charset="0"/>
              <a:buChar char="•"/>
            </a:pPr>
            <a:r>
              <a:rPr lang="it-IT" dirty="0"/>
              <a:t>Procedura di infrazione da parte dell’Unione Europea avviata nel 2008 (procedura di infrazione n. 2008/2010) con messa in mora dell’Italia.</a:t>
            </a:r>
          </a:p>
          <a:p>
            <a:pPr marL="285750" indent="-285750" algn="just">
              <a:buFont typeface="Arial" panose="020B0604020202020204" pitchFamily="34" charset="0"/>
              <a:buChar char="•"/>
            </a:pPr>
            <a:r>
              <a:rPr lang="it-IT" dirty="0"/>
              <a:t>Il regime IVA di alcune operazioni poste in essere da enti non commerciali di tipo associativo che in Italia sono considerate fuori campo IVA mentre la normativa </a:t>
            </a:r>
            <a:r>
              <a:rPr lang="it-IT" dirty="0" err="1"/>
              <a:t>unionale</a:t>
            </a:r>
            <a:r>
              <a:rPr lang="it-IT" dirty="0"/>
              <a:t> le considera rilevanti ai fini dell’IVA, seppure in regime di esenzione (articoli 2, 9 e 132, direttiva n. 2006/112/CE).</a:t>
            </a:r>
          </a:p>
          <a:p>
            <a:pPr marL="285750" indent="-285750" algn="just">
              <a:buFont typeface="Arial" panose="020B0604020202020204" pitchFamily="34" charset="0"/>
              <a:buChar char="•"/>
            </a:pPr>
            <a:r>
              <a:rPr lang="it-IT" dirty="0"/>
              <a:t>Il legislatore nazionale è pertanto intervenuto con l’articolo 5, comma 15-quater, decreto-legge 21 ottobre 2021, n. 146, che ha disposto:</a:t>
            </a:r>
          </a:p>
          <a:p>
            <a:pPr marL="578358" lvl="1" indent="-285750" algn="just">
              <a:buFont typeface="Arial" panose="020B0604020202020204" pitchFamily="34" charset="0"/>
              <a:buChar char="•"/>
            </a:pPr>
            <a:r>
              <a:rPr lang="it-IT" dirty="0"/>
              <a:t>l’abrogazione dei commi 4, secondo periodo, 6, 7 e 8 dell’articolo 4, d.P.R. n. 633 del 1972</a:t>
            </a:r>
          </a:p>
          <a:p>
            <a:pPr marL="578358" lvl="1" indent="-285750" algn="just">
              <a:buFont typeface="Arial" panose="020B0604020202020204" pitchFamily="34" charset="0"/>
              <a:buChar char="•"/>
            </a:pPr>
            <a:r>
              <a:rPr lang="it-IT" dirty="0"/>
              <a:t>l’inserimento dei nuovi commi 4, 5 e 6 all’articolo 10 del medesimo d.P.R. n. 633 del 1972.</a:t>
            </a:r>
          </a:p>
          <a:p>
            <a:pPr marL="285750" indent="-285750" algn="just">
              <a:buFont typeface="Arial" panose="020B0604020202020204" pitchFamily="34" charset="0"/>
              <a:buChar char="•"/>
            </a:pPr>
            <a:endParaRPr lang="it-IT" altLang="it-IT" sz="1500" b="1" u="sng" dirty="0">
              <a:solidFill>
                <a:srgbClr val="3333CC"/>
              </a:solidFill>
              <a:latin typeface="Trebuchet MS" pitchFamily="34" charset="0"/>
              <a:cs typeface="Trebuchet MS"/>
            </a:endParaRPr>
          </a:p>
          <a:p>
            <a:pPr marL="0" indent="0" algn="just">
              <a:buFont typeface="Calibri" panose="020F0502020204030204" pitchFamily="34" charset="0"/>
              <a:buNone/>
            </a:pPr>
            <a:endParaRPr lang="it-IT" altLang="it-IT" sz="1500" i="1" dirty="0">
              <a:solidFill>
                <a:srgbClr val="3333CC"/>
              </a:solidFill>
              <a:latin typeface="Trebuchet MS" pitchFamily="34" charset="0"/>
              <a:cs typeface="Trebuchet MS"/>
            </a:endParaRPr>
          </a:p>
        </p:txBody>
      </p:sp>
    </p:spTree>
    <p:extLst>
      <p:ext uri="{BB962C8B-B14F-4D97-AF65-F5344CB8AC3E}">
        <p14:creationId xmlns:p14="http://schemas.microsoft.com/office/powerpoint/2010/main" val="381443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FATTURAZIONE CORRISPETTIVI VS SOCI</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Quali operazioni rientrano?</a:t>
            </a:r>
          </a:p>
          <a:p>
            <a:pPr marL="285750" indent="-285750" algn="just">
              <a:buFont typeface="Arial" panose="020B0604020202020204" pitchFamily="34" charset="0"/>
              <a:buChar char="•"/>
            </a:pPr>
            <a:r>
              <a:rPr lang="it-IT" dirty="0"/>
              <a:t>cessioni di beni e prestazioni di servizi rese ad associati o partecipanti, dietro il pagamento di corrispettivi specifici o contributi integrativi, effettuate in conformità alle finalità istituzionali;</a:t>
            </a:r>
          </a:p>
          <a:p>
            <a:pPr marL="285750" indent="-285750" algn="just">
              <a:buFont typeface="Arial" panose="020B0604020202020204" pitchFamily="34" charset="0"/>
              <a:buChar char="•"/>
            </a:pPr>
            <a:r>
              <a:rPr lang="it-IT" dirty="0"/>
              <a:t>cessioni di beni e prestazioni di servizi rese nei confronti di associazioni che svolgono la medesima attività e che per legge, regolamento o statuto fanno parte di un’unica organizzazione locale o nazionale, nonché dei rispettivi associati o partecipanti e dei tesserati dalle rispettive organizzazioni nazionali;</a:t>
            </a:r>
          </a:p>
          <a:p>
            <a:pPr marL="285750" indent="-285750" algn="just">
              <a:buFont typeface="Arial" panose="020B0604020202020204" pitchFamily="34" charset="0"/>
              <a:buChar char="•"/>
            </a:pPr>
            <a:r>
              <a:rPr lang="it-IT" dirty="0"/>
              <a:t>cessioni di proprie pubblicazioni (prevalentemente) agli associati dei medesimi soggetti;</a:t>
            </a:r>
          </a:p>
          <a:p>
            <a:pPr marL="285750" indent="-285750" algn="just">
              <a:buFont typeface="Arial" panose="020B0604020202020204" pitchFamily="34" charset="0"/>
              <a:buChar char="•"/>
            </a:pPr>
            <a:r>
              <a:rPr lang="it-IT" dirty="0"/>
              <a:t>le cessioni di beni e le prestazioni di servizi effettuate in occasione di manifestazioni propagandistiche da associazioni culturali e di promozione sociale a loro esclusivo profitto (attualmente imponibili???).</a:t>
            </a:r>
          </a:p>
          <a:p>
            <a:pPr marL="285750" indent="-285750" algn="just">
              <a:buFont typeface="Arial" panose="020B0604020202020204" pitchFamily="34" charset="0"/>
              <a:buChar char="•"/>
            </a:pPr>
            <a:endParaRPr lang="it-IT" altLang="it-IT" sz="1500" b="1" u="sng" dirty="0">
              <a:solidFill>
                <a:srgbClr val="3333CC"/>
              </a:solidFill>
              <a:latin typeface="Trebuchet MS" pitchFamily="34" charset="0"/>
              <a:cs typeface="Trebuchet MS"/>
            </a:endParaRPr>
          </a:p>
          <a:p>
            <a:pPr marL="0" indent="0" algn="just">
              <a:buFont typeface="Calibri" panose="020F0502020204030204" pitchFamily="34" charset="0"/>
              <a:buNone/>
            </a:pPr>
            <a:endParaRPr lang="it-IT" altLang="it-IT" sz="1500" i="1" dirty="0">
              <a:solidFill>
                <a:srgbClr val="3333CC"/>
              </a:solidFill>
              <a:latin typeface="Trebuchet MS" pitchFamily="34" charset="0"/>
              <a:cs typeface="Trebuchet MS"/>
            </a:endParaRPr>
          </a:p>
        </p:txBody>
      </p:sp>
    </p:spTree>
    <p:extLst>
      <p:ext uri="{BB962C8B-B14F-4D97-AF65-F5344CB8AC3E}">
        <p14:creationId xmlns:p14="http://schemas.microsoft.com/office/powerpoint/2010/main" val="302727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FATTURAZIONE CORRISPETTIVI VS SOCI</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La modifica del regime IVA non ha implicazioni economiche dirette a carico delle associazioni (nessun IVA da applicare) ma indirette, dovute al rilevante aggravio degli adempimenti cui fare fronte:</a:t>
            </a:r>
          </a:p>
          <a:p>
            <a:pPr marL="285750" indent="-285750" algn="just">
              <a:buFont typeface="Arial" panose="020B0604020202020204" pitchFamily="34" charset="0"/>
              <a:buChar char="•"/>
            </a:pPr>
            <a:r>
              <a:rPr lang="it-IT" dirty="0"/>
              <a:t>Apertura della partita IVA (laddove non fosse già presente).</a:t>
            </a:r>
          </a:p>
          <a:p>
            <a:pPr marL="285750" indent="-285750" algn="just">
              <a:buFont typeface="Arial" panose="020B0604020202020204" pitchFamily="34" charset="0"/>
              <a:buChar char="•"/>
            </a:pPr>
            <a:r>
              <a:rPr lang="it-IT" dirty="0"/>
              <a:t>Obbligo di fatturazione.</a:t>
            </a:r>
          </a:p>
          <a:p>
            <a:pPr marL="285750" indent="-285750" algn="just">
              <a:buFont typeface="Arial" panose="020B0604020202020204" pitchFamily="34" charset="0"/>
              <a:buChar char="•"/>
            </a:pPr>
            <a:r>
              <a:rPr lang="it-IT" dirty="0"/>
              <a:t>Obbligo di registrazioni IVA.</a:t>
            </a:r>
            <a:endParaRPr lang="it-IT" altLang="it-IT" dirty="0"/>
          </a:p>
        </p:txBody>
      </p:sp>
    </p:spTree>
    <p:extLst>
      <p:ext uri="{BB962C8B-B14F-4D97-AF65-F5344CB8AC3E}">
        <p14:creationId xmlns:p14="http://schemas.microsoft.com/office/powerpoint/2010/main" val="224055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FATTURAZIONE CORRISPETTIVI VS SOCI</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Requisiti per poter applicare l’esenzione dal 1° luglio 2024.</a:t>
            </a:r>
          </a:p>
          <a:p>
            <a:pPr marL="285750" indent="-285750" algn="just">
              <a:buFont typeface="Arial" panose="020B0604020202020204" pitchFamily="34" charset="0"/>
              <a:buChar char="•"/>
            </a:pPr>
            <a:r>
              <a:rPr lang="it-IT" dirty="0"/>
              <a:t>Divieto di distribuire, anche in modo indiretto, utili o avanzi di gestione nonché fondi, riserve o capitale durante la vita dell’associazione, salvo che la destinazione o la distribuzione non siano imposte dalla legge.</a:t>
            </a:r>
          </a:p>
          <a:p>
            <a:pPr marL="285750" indent="-285750" algn="just">
              <a:buFont typeface="Arial" panose="020B0604020202020204" pitchFamily="34" charset="0"/>
              <a:buChar char="•"/>
            </a:pPr>
            <a:r>
              <a:rPr lang="it-IT" dirty="0"/>
              <a:t>Presenza delle seguenti clausole statutarie, da inserire negli atti costitutivi o statuti:</a:t>
            </a:r>
          </a:p>
          <a:p>
            <a:pPr marL="578358" lvl="1" indent="-285750" algn="just">
              <a:buFont typeface="Arial" panose="020B0604020202020204" pitchFamily="34" charset="0"/>
              <a:buChar char="•"/>
            </a:pPr>
            <a:r>
              <a:rPr lang="it-IT" dirty="0"/>
              <a:t>obbligo di devolvere il patrimonio dell’ente, in caso di suo scioglimento, ad altra associazione con finalità analoghe o ai fini di pubblica utilità, sentito l’organismo di controllo e salva diversa destinazione imposta dalla legge;</a:t>
            </a:r>
          </a:p>
          <a:p>
            <a:pPr marL="578358" lvl="1" indent="-285750" algn="just">
              <a:buFont typeface="Arial" panose="020B0604020202020204" pitchFamily="34" charset="0"/>
              <a:buChar char="•"/>
            </a:pPr>
            <a:r>
              <a:rPr lang="it-IT" dirty="0"/>
              <a:t>disciplina uniforme del rapporto associativo e delle modalità associative volte a garantire l’effettività del rapporto medesimo, escludendo espressamente ogni limitazione in funzione della temporaneità della partecipazione alla vita associativa e prevedendo per gli associati o partecipanti maggiori d’età il diritto di voto per l’approvazione e le modificazioni dello statuto e dei regolamenti e per la nomina degli organi direttivi dell'associazione;</a:t>
            </a:r>
          </a:p>
        </p:txBody>
      </p:sp>
    </p:spTree>
    <p:extLst>
      <p:ext uri="{BB962C8B-B14F-4D97-AF65-F5344CB8AC3E}">
        <p14:creationId xmlns:p14="http://schemas.microsoft.com/office/powerpoint/2010/main" val="407310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FATTURAZIONE CORRISPETTIVI VS SOCI</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8358" lvl="1" indent="-285750" algn="just">
              <a:buFont typeface="Arial" panose="020B0604020202020204" pitchFamily="34" charset="0"/>
              <a:buChar char="•"/>
            </a:pPr>
            <a:r>
              <a:rPr lang="it-IT" dirty="0"/>
              <a:t>obbligo di redigere e di approvare annualmente un rendiconto economico e finanziario secondo le disposizioni statutarie;</a:t>
            </a:r>
          </a:p>
          <a:p>
            <a:pPr marL="578358" lvl="1" indent="-285750" algn="just">
              <a:buFont typeface="Arial" panose="020B0604020202020204" pitchFamily="34" charset="0"/>
              <a:buChar char="•"/>
            </a:pPr>
            <a:r>
              <a:rPr lang="it-IT" dirty="0"/>
              <a:t>eleggibilità libera degli organi amministrativi;</a:t>
            </a:r>
          </a:p>
          <a:p>
            <a:pPr marL="578358" lvl="1" indent="-285750" algn="just">
              <a:buFont typeface="Arial" panose="020B0604020202020204" pitchFamily="34" charset="0"/>
              <a:buChar char="•"/>
            </a:pPr>
            <a:r>
              <a:rPr lang="it-IT" dirty="0"/>
              <a:t>principio del voto singolo di cui all’articolo 2538, comma 2, c.c.;</a:t>
            </a:r>
          </a:p>
          <a:p>
            <a:pPr marL="578358" lvl="1" indent="-285750" algn="just">
              <a:buFont typeface="Arial" panose="020B0604020202020204" pitchFamily="34" charset="0"/>
              <a:buChar char="•"/>
            </a:pPr>
            <a:r>
              <a:rPr lang="it-IT" dirty="0"/>
              <a:t>sovranità dell’assemblea dei soci, associati o partecipanti e criteri di loro ammissione ed esclusione;</a:t>
            </a:r>
          </a:p>
          <a:p>
            <a:pPr marL="578358" lvl="1" indent="-285750" algn="just">
              <a:buFont typeface="Arial" panose="020B0604020202020204" pitchFamily="34" charset="0"/>
              <a:buChar char="•"/>
            </a:pPr>
            <a:r>
              <a:rPr lang="it-IT" dirty="0"/>
              <a:t>criteri e idonee forme di pubblicità delle convocazioni assembleari, delle relative deliberazioni, dei bilanci o rendiconti;</a:t>
            </a:r>
          </a:p>
          <a:p>
            <a:pPr marL="578358" lvl="1" indent="-285750" algn="just">
              <a:buFont typeface="Arial" panose="020B0604020202020204" pitchFamily="34" charset="0"/>
              <a:buChar char="•"/>
            </a:pPr>
            <a:r>
              <a:rPr lang="it-IT" dirty="0" err="1"/>
              <a:t>intrasmissibilità</a:t>
            </a:r>
            <a:r>
              <a:rPr lang="it-IT" dirty="0"/>
              <a:t> della quota o contributo associativo ad eccezione dei trasferimenti a causa di morte e non </a:t>
            </a:r>
            <a:r>
              <a:rPr lang="it-IT" dirty="0" err="1"/>
              <a:t>rivalutabilità</a:t>
            </a:r>
            <a:r>
              <a:rPr lang="it-IT" dirty="0"/>
              <a:t> della stessa.</a:t>
            </a:r>
            <a:endParaRPr lang="it-IT" altLang="it-IT" dirty="0"/>
          </a:p>
        </p:txBody>
      </p:sp>
    </p:spTree>
    <p:extLst>
      <p:ext uri="{BB962C8B-B14F-4D97-AF65-F5344CB8AC3E}">
        <p14:creationId xmlns:p14="http://schemas.microsoft.com/office/powerpoint/2010/main" val="264147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ESENZIONE O ESCLUSIONE?</a:t>
            </a:r>
          </a:p>
        </p:txBody>
      </p:sp>
      <p:sp>
        <p:nvSpPr>
          <p:cNvPr id="6" name="Segnaposto testo 8">
            <a:extLst>
              <a:ext uri="{FF2B5EF4-FFF2-40B4-BE49-F238E27FC236}">
                <a16:creationId xmlns:a16="http://schemas.microsoft.com/office/drawing/2014/main" id="{A4D8B6C3-9ABE-7CB2-ADE7-69A50D7C566F}"/>
              </a:ext>
            </a:extLst>
          </p:cNvPr>
          <p:cNvSpPr txBox="1">
            <a:spLocks/>
          </p:cNvSpPr>
          <p:nvPr/>
        </p:nvSpPr>
        <p:spPr>
          <a:xfrm>
            <a:off x="1097280" y="1851212"/>
            <a:ext cx="10058399" cy="4370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gn="just">
              <a:buFont typeface="Arial" panose="020B0604020202020204" pitchFamily="34" charset="0"/>
              <a:buChar char="•"/>
            </a:pPr>
            <a:r>
              <a:rPr lang="it-IT" dirty="0"/>
              <a:t>La possibilità di applicare il regime forfettario rende superata la previsione normativa che prevede l’esenzione IVA sulle prestazioni di cui si è fornita illustrazione.</a:t>
            </a:r>
          </a:p>
          <a:p>
            <a:pPr marL="285750" indent="-285750" algn="just">
              <a:buFont typeface="Arial" panose="020B0604020202020204" pitchFamily="34" charset="0"/>
              <a:buChar char="•"/>
            </a:pPr>
            <a:r>
              <a:rPr lang="it-IT" altLang="it-IT" dirty="0"/>
              <a:t>Attenzione però ad un limite: </a:t>
            </a:r>
            <a:r>
              <a:rPr lang="it-IT" b="1" i="1" dirty="0"/>
              <a:t>ricavi</a:t>
            </a:r>
            <a:r>
              <a:rPr lang="it-IT" i="1" dirty="0"/>
              <a:t>, </a:t>
            </a:r>
            <a:r>
              <a:rPr lang="it-IT" b="1" i="1" u="sng" dirty="0"/>
              <a:t>ragguagliati ad anno</a:t>
            </a:r>
            <a:r>
              <a:rPr lang="it-IT" i="1" dirty="0"/>
              <a:t>, </a:t>
            </a:r>
            <a:r>
              <a:rPr lang="it-IT" b="1" i="1" dirty="0"/>
              <a:t>non superiori a euro 65.000.</a:t>
            </a:r>
          </a:p>
          <a:p>
            <a:pPr marL="285750" indent="-285750" algn="just">
              <a:buFont typeface="Arial" panose="020B0604020202020204" pitchFamily="34" charset="0"/>
              <a:buChar char="•"/>
            </a:pPr>
            <a:r>
              <a:rPr lang="it-IT" altLang="it-IT" dirty="0"/>
              <a:t>La Fondazione Nazionale Commercialisti fa notare che queste nuove operazioni in esenzioni vanno ad incrementare il volume d’affari dell’associazione.</a:t>
            </a:r>
          </a:p>
          <a:p>
            <a:pPr marL="285750" indent="-285750" algn="just">
              <a:buFont typeface="Arial" panose="020B0604020202020204" pitchFamily="34" charset="0"/>
              <a:buChar char="•"/>
            </a:pPr>
            <a:r>
              <a:rPr lang="it-IT" altLang="it-IT" dirty="0"/>
              <a:t>Questo comporterà sicuramente una maggiore difficoltà a rimanere nel limite dei 65.000.</a:t>
            </a:r>
          </a:p>
          <a:p>
            <a:pPr marL="285750" indent="-285750" algn="just">
              <a:buFont typeface="Arial" panose="020B0604020202020204" pitchFamily="34" charset="0"/>
              <a:buChar char="•"/>
            </a:pPr>
            <a:r>
              <a:rPr lang="it-IT" altLang="it-IT" dirty="0"/>
              <a:t>Salvo che le autorità o il legislatore non specifichi che queste prestazioni non rientrano nel conteggio per la verifica </a:t>
            </a:r>
            <a:r>
              <a:rPr lang="it-IT" altLang="it-IT"/>
              <a:t>della soglia.</a:t>
            </a:r>
            <a:endParaRPr lang="it-IT" altLang="it-IT" dirty="0"/>
          </a:p>
        </p:txBody>
      </p:sp>
    </p:spTree>
    <p:extLst>
      <p:ext uri="{BB962C8B-B14F-4D97-AF65-F5344CB8AC3E}">
        <p14:creationId xmlns:p14="http://schemas.microsoft.com/office/powerpoint/2010/main" val="275527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5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5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5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5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2069" name="Group 206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7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8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8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083" name="Rectangle 208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85"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087" name="Rectangle 2086">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89" name="Rectangle 2088">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CB1B26A4-DEE1-A547-0562-F7812809BA3F}"/>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b="1" dirty="0">
                <a:solidFill>
                  <a:srgbClr val="FEFFFF"/>
                </a:solidFill>
              </a:rPr>
              <a:t>TERZA </a:t>
            </a:r>
            <a:br>
              <a:rPr lang="en-US" sz="4000" b="1" dirty="0">
                <a:solidFill>
                  <a:srgbClr val="FEFFFF"/>
                </a:solidFill>
              </a:rPr>
            </a:br>
            <a:r>
              <a:rPr lang="en-US" sz="4000" b="1" dirty="0">
                <a:solidFill>
                  <a:srgbClr val="FEFFFF"/>
                </a:solidFill>
              </a:rPr>
              <a:t>PARTE</a:t>
            </a:r>
          </a:p>
        </p:txBody>
      </p:sp>
      <p:sp>
        <p:nvSpPr>
          <p:cNvPr id="2091"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Segnaposto testo 3">
            <a:extLst>
              <a:ext uri="{FF2B5EF4-FFF2-40B4-BE49-F238E27FC236}">
                <a16:creationId xmlns:a16="http://schemas.microsoft.com/office/drawing/2014/main" id="{40B46A12-E63B-A8EE-3191-7619A1C639C7}"/>
              </a:ext>
            </a:extLst>
          </p:cNvPr>
          <p:cNvSpPr>
            <a:spLocks noGrp="1"/>
          </p:cNvSpPr>
          <p:nvPr>
            <p:ph type="body" sz="half" idx="2"/>
          </p:nvPr>
        </p:nvSpPr>
        <p:spPr>
          <a:xfrm>
            <a:off x="540279" y="5189400"/>
            <a:ext cx="3778870" cy="544260"/>
          </a:xfrm>
        </p:spPr>
        <p:txBody>
          <a:bodyPr vert="horz" lIns="91440" tIns="45720" rIns="91440" bIns="45720" rtlCol="0" anchor="ctr">
            <a:normAutofit/>
          </a:bodyPr>
          <a:lstStyle/>
          <a:p>
            <a:r>
              <a:rPr lang="en-US" sz="1600" b="1" dirty="0" err="1">
                <a:solidFill>
                  <a:srgbClr val="FEFFFF"/>
                </a:solidFill>
              </a:rPr>
              <a:t>Novità</a:t>
            </a:r>
            <a:r>
              <a:rPr lang="en-US" sz="1600" b="1" dirty="0">
                <a:solidFill>
                  <a:srgbClr val="FEFFFF"/>
                </a:solidFill>
              </a:rPr>
              <a:t> CU per </a:t>
            </a:r>
            <a:r>
              <a:rPr lang="en-US" sz="1600" b="1" dirty="0" err="1">
                <a:solidFill>
                  <a:srgbClr val="FEFFFF"/>
                </a:solidFill>
              </a:rPr>
              <a:t>l’anno</a:t>
            </a:r>
            <a:r>
              <a:rPr lang="en-US" sz="1600" b="1" dirty="0">
                <a:solidFill>
                  <a:srgbClr val="FEFFFF"/>
                </a:solidFill>
              </a:rPr>
              <a:t> 2024</a:t>
            </a:r>
          </a:p>
        </p:txBody>
      </p:sp>
      <p:pic>
        <p:nvPicPr>
          <p:cNvPr id="1026" name="Picture 2" descr="Certificazione Unica Forfettari 2024: ultimo invio entro il 18 marzo -  FISCOeTASSE.com">
            <a:extLst>
              <a:ext uri="{FF2B5EF4-FFF2-40B4-BE49-F238E27FC236}">
                <a16:creationId xmlns:a16="http://schemas.microsoft.com/office/drawing/2014/main" id="{0C227A81-8124-4411-58B1-B156E853A7E7}"/>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87796" y="1804118"/>
            <a:ext cx="5153964" cy="3350078"/>
          </a:xfrm>
          <a:prstGeom prst="rect">
            <a:avLst/>
          </a:prstGeom>
          <a:noFill/>
          <a:extLst>
            <a:ext uri="{909E8E84-426E-40DD-AFC4-6F175D3DCCD1}">
              <a14:hiddenFill xmlns:a14="http://schemas.microsoft.com/office/drawing/2010/main">
                <a:solidFill>
                  <a:srgbClr val="FFFFFF"/>
                </a:solidFill>
              </a14:hiddenFill>
            </a:ext>
          </a:extLst>
        </p:spPr>
      </p:pic>
      <p:sp>
        <p:nvSpPr>
          <p:cNvPr id="6" name="Segno di moltiplicazione 5">
            <a:extLst>
              <a:ext uri="{FF2B5EF4-FFF2-40B4-BE49-F238E27FC236}">
                <a16:creationId xmlns:a16="http://schemas.microsoft.com/office/drawing/2014/main" id="{F1F0F304-F7F5-AB82-DA70-80C10AFB2EFC}"/>
              </a:ext>
            </a:extLst>
          </p:cNvPr>
          <p:cNvSpPr/>
          <p:nvPr/>
        </p:nvSpPr>
        <p:spPr>
          <a:xfrm>
            <a:off x="9677400" y="3145493"/>
            <a:ext cx="671946" cy="66732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58D5106-171F-CA98-C3A0-9A1233B32BF2}"/>
              </a:ext>
            </a:extLst>
          </p:cNvPr>
          <p:cNvSpPr/>
          <p:nvPr/>
        </p:nvSpPr>
        <p:spPr>
          <a:xfrm>
            <a:off x="9931690" y="3000371"/>
            <a:ext cx="1086535" cy="1323439"/>
          </a:xfrm>
          <a:prstGeom prst="rect">
            <a:avLst/>
          </a:prstGeom>
          <a:noFill/>
        </p:spPr>
        <p:txBody>
          <a:bodyPr wrap="square" lIns="91440" tIns="45720" rIns="91440" bIns="45720">
            <a:spAutoFit/>
          </a:bodyPr>
          <a:lstStyle/>
          <a:p>
            <a:pPr algn="ctr"/>
            <a:r>
              <a:rPr lang="it-IT" sz="8000" b="1" spc="50" dirty="0">
                <a:ln w="9525" cmpd="sng">
                  <a:solidFill>
                    <a:schemeClr val="accent1"/>
                  </a:solidFill>
                  <a:prstDash val="solid"/>
                </a:ln>
                <a:solidFill>
                  <a:srgbClr val="70AD47">
                    <a:tint val="1000"/>
                  </a:srgbClr>
                </a:solidFill>
                <a:effectLst>
                  <a:glow rad="38100">
                    <a:schemeClr val="accent1">
                      <a:alpha val="40000"/>
                    </a:schemeClr>
                  </a:glow>
                </a:effectLst>
              </a:rPr>
              <a:t>5</a:t>
            </a:r>
          </a:p>
        </p:txBody>
      </p:sp>
    </p:spTree>
    <p:extLst>
      <p:ext uri="{BB962C8B-B14F-4D97-AF65-F5344CB8AC3E}">
        <p14:creationId xmlns:p14="http://schemas.microsoft.com/office/powerpoint/2010/main" val="116215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5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5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5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5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6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2069" name="Group 206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7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7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8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8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083" name="Rectangle 208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85"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087" name="Rectangle 2086">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89" name="Rectangle 2088">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CB1B26A4-DEE1-A547-0562-F7812809BA3F}"/>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b="1" dirty="0">
                <a:solidFill>
                  <a:srgbClr val="FEFFFF"/>
                </a:solidFill>
              </a:rPr>
              <a:t>PRIMA</a:t>
            </a:r>
            <a:br>
              <a:rPr lang="en-US" sz="4000" b="1" dirty="0">
                <a:solidFill>
                  <a:srgbClr val="FEFFFF"/>
                </a:solidFill>
              </a:rPr>
            </a:br>
            <a:r>
              <a:rPr lang="en-US" sz="4000" b="1" dirty="0">
                <a:solidFill>
                  <a:srgbClr val="FEFFFF"/>
                </a:solidFill>
              </a:rPr>
              <a:t>PARTE</a:t>
            </a:r>
          </a:p>
        </p:txBody>
      </p:sp>
      <p:sp>
        <p:nvSpPr>
          <p:cNvPr id="2091"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Segnaposto testo 3">
            <a:extLst>
              <a:ext uri="{FF2B5EF4-FFF2-40B4-BE49-F238E27FC236}">
                <a16:creationId xmlns:a16="http://schemas.microsoft.com/office/drawing/2014/main" id="{40B46A12-E63B-A8EE-3191-7619A1C639C7}"/>
              </a:ext>
            </a:extLst>
          </p:cNvPr>
          <p:cNvSpPr>
            <a:spLocks noGrp="1"/>
          </p:cNvSpPr>
          <p:nvPr>
            <p:ph type="body" sz="half" idx="2"/>
          </p:nvPr>
        </p:nvSpPr>
        <p:spPr>
          <a:xfrm>
            <a:off x="540279" y="5189400"/>
            <a:ext cx="3778870" cy="544260"/>
          </a:xfrm>
        </p:spPr>
        <p:txBody>
          <a:bodyPr vert="horz" lIns="91440" tIns="45720" rIns="91440" bIns="45720" rtlCol="0" anchor="ctr">
            <a:normAutofit lnSpcReduction="10000"/>
          </a:bodyPr>
          <a:lstStyle/>
          <a:p>
            <a:r>
              <a:rPr lang="en-US" sz="1600" b="1" dirty="0">
                <a:solidFill>
                  <a:srgbClr val="FEFFFF"/>
                </a:solidFill>
              </a:rPr>
              <a:t>Il </a:t>
            </a:r>
            <a:r>
              <a:rPr lang="en-US" sz="1600" b="1" dirty="0" err="1">
                <a:solidFill>
                  <a:srgbClr val="FEFFFF"/>
                </a:solidFill>
              </a:rPr>
              <a:t>bilancio</a:t>
            </a:r>
            <a:r>
              <a:rPr lang="en-US" sz="1600" b="1" dirty="0">
                <a:solidFill>
                  <a:srgbClr val="FEFFFF"/>
                </a:solidFill>
              </a:rPr>
              <a:t> </a:t>
            </a:r>
            <a:r>
              <a:rPr lang="en-US" sz="1600" b="1" dirty="0" err="1">
                <a:solidFill>
                  <a:srgbClr val="FEFFFF"/>
                </a:solidFill>
              </a:rPr>
              <a:t>delle</a:t>
            </a:r>
            <a:r>
              <a:rPr lang="en-US" sz="1600" b="1" dirty="0">
                <a:solidFill>
                  <a:srgbClr val="FEFFFF"/>
                </a:solidFill>
              </a:rPr>
              <a:t> </a:t>
            </a:r>
            <a:r>
              <a:rPr lang="en-US" sz="1600" b="1" dirty="0" err="1">
                <a:solidFill>
                  <a:srgbClr val="FEFFFF"/>
                </a:solidFill>
              </a:rPr>
              <a:t>associazioni</a:t>
            </a:r>
            <a:r>
              <a:rPr lang="en-US" sz="1600" b="1" dirty="0">
                <a:solidFill>
                  <a:srgbClr val="FEFFFF"/>
                </a:solidFill>
              </a:rPr>
              <a:t> </a:t>
            </a:r>
            <a:r>
              <a:rPr lang="en-US" sz="1600" b="1" dirty="0" err="1">
                <a:solidFill>
                  <a:srgbClr val="FEFFFF"/>
                </a:solidFill>
              </a:rPr>
              <a:t>bandistiche</a:t>
            </a:r>
            <a:endParaRPr lang="en-US" sz="1600" b="1" dirty="0">
              <a:solidFill>
                <a:srgbClr val="FEFFFF"/>
              </a:solidFill>
            </a:endParaRPr>
          </a:p>
        </p:txBody>
      </p:sp>
      <p:pic>
        <p:nvPicPr>
          <p:cNvPr id="1026" name="Picture 2" descr="WONKA RUNTS BONBONS FRUITÉS">
            <a:extLst>
              <a:ext uri="{FF2B5EF4-FFF2-40B4-BE49-F238E27FC236}">
                <a16:creationId xmlns:a16="http://schemas.microsoft.com/office/drawing/2014/main" id="{1FADC17D-58F7-0B51-D7AB-93F425BAD6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323013" y="562769"/>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31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51D82-AB12-5C5E-137B-F11F7863A544}"/>
              </a:ext>
            </a:extLst>
          </p:cNvPr>
          <p:cNvSpPr>
            <a:spLocks noGrp="1"/>
          </p:cNvSpPr>
          <p:nvPr>
            <p:ph type="title"/>
          </p:nvPr>
        </p:nvSpPr>
        <p:spPr/>
        <p:txBody>
          <a:bodyPr/>
          <a:lstStyle/>
          <a:p>
            <a:r>
              <a:rPr lang="it-IT" dirty="0"/>
              <a:t>Abolizione delle CU per i «forfetari»</a:t>
            </a:r>
          </a:p>
        </p:txBody>
      </p:sp>
      <p:sp>
        <p:nvSpPr>
          <p:cNvPr id="3" name="Segnaposto contenuto 2">
            <a:extLst>
              <a:ext uri="{FF2B5EF4-FFF2-40B4-BE49-F238E27FC236}">
                <a16:creationId xmlns:a16="http://schemas.microsoft.com/office/drawing/2014/main" id="{835A9601-A0D9-C5D5-D597-03199A37E6D9}"/>
              </a:ext>
            </a:extLst>
          </p:cNvPr>
          <p:cNvSpPr>
            <a:spLocks noGrp="1"/>
          </p:cNvSpPr>
          <p:nvPr>
            <p:ph idx="1"/>
          </p:nvPr>
        </p:nvSpPr>
        <p:spPr/>
        <p:txBody>
          <a:bodyPr/>
          <a:lstStyle/>
          <a:p>
            <a:pPr marL="285750" indent="-285750" algn="just" defTabSz="914400">
              <a:lnSpc>
                <a:spcPct val="90000"/>
              </a:lnSpc>
              <a:spcBef>
                <a:spcPts val="1200"/>
              </a:spcBef>
              <a:spcAft>
                <a:spcPts val="200"/>
              </a:spcAft>
              <a:buSzPct val="100000"/>
              <a:buFont typeface="Arial" panose="020B0604020202020204" pitchFamily="34" charset="0"/>
              <a:buChar char="•"/>
            </a:pPr>
            <a:r>
              <a:rPr lang="x-none" sz="2000" dirty="0"/>
              <a:t>L’art. 3 del DLgs. 1/2024 esonera i sostituti d’imposta dal rilascio e dall’invio telematico all’Agenzia delle Entrate della Certificazione Unica in relazione ai compensi, comunque denominati, che corri­spon­dono ai contribuenti nei regimi forfetario (ex L. 190/2014) e di vantaggio (ex art. 27 del DL 98/2011). </a:t>
            </a:r>
            <a:endParaRPr lang="it-IT" sz="2000" dirty="0"/>
          </a:p>
          <a:p>
            <a:pPr marL="0" indent="0" algn="just" defTabSz="914400">
              <a:lnSpc>
                <a:spcPct val="90000"/>
              </a:lnSpc>
              <a:spcBef>
                <a:spcPts val="1200"/>
              </a:spcBef>
              <a:spcAft>
                <a:spcPts val="200"/>
              </a:spcAft>
              <a:buSzPct val="100000"/>
              <a:buNone/>
            </a:pPr>
            <a:endParaRPr lang="it-IT" sz="2000" dirty="0"/>
          </a:p>
        </p:txBody>
      </p:sp>
      <p:sp>
        <p:nvSpPr>
          <p:cNvPr id="4" name="Fumetto: rettangolo con angoli arrotondati 3">
            <a:extLst>
              <a:ext uri="{FF2B5EF4-FFF2-40B4-BE49-F238E27FC236}">
                <a16:creationId xmlns:a16="http://schemas.microsoft.com/office/drawing/2014/main" id="{3FC9C730-7166-6376-051B-79238C8B4002}"/>
              </a:ext>
            </a:extLst>
          </p:cNvPr>
          <p:cNvSpPr/>
          <p:nvPr/>
        </p:nvSpPr>
        <p:spPr>
          <a:xfrm>
            <a:off x="3868738" y="3752850"/>
            <a:ext cx="7705725" cy="1409700"/>
          </a:xfrm>
          <a:prstGeom prst="wedgeRoundRectCallout">
            <a:avLst>
              <a:gd name="adj1" fmla="val -42094"/>
              <a:gd name="adj2" fmla="val -640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800" dirty="0">
                <a:effectLst/>
                <a:latin typeface="+mj-lt"/>
                <a:ea typeface="Times New Roman" panose="02020603050405020304" pitchFamily="18" charset="0"/>
                <a:cs typeface="Times New Roman" panose="02020603050405020304" pitchFamily="18" charset="0"/>
              </a:rPr>
              <a:t>La disposizione opera a decorrere dalle </a:t>
            </a:r>
            <a:r>
              <a:rPr lang="it-IT" sz="1800" b="1" dirty="0">
                <a:effectLst/>
                <a:latin typeface="+mj-lt"/>
                <a:ea typeface="Times New Roman" panose="02020603050405020304" pitchFamily="18" charset="0"/>
                <a:cs typeface="Times New Roman" panose="02020603050405020304" pitchFamily="18" charset="0"/>
              </a:rPr>
              <a:t>Certificazioni Uniche </a:t>
            </a:r>
            <a:br>
              <a:rPr lang="it-IT" sz="1800" dirty="0">
                <a:effectLst/>
                <a:latin typeface="+mj-lt"/>
                <a:ea typeface="Times New Roman" panose="02020603050405020304" pitchFamily="18" charset="0"/>
                <a:cs typeface="Times New Roman" panose="02020603050405020304" pitchFamily="18" charset="0"/>
              </a:rPr>
            </a:br>
            <a:r>
              <a:rPr lang="it-IT" sz="1800" dirty="0">
                <a:effectLst/>
                <a:latin typeface="+mj-lt"/>
                <a:ea typeface="Times New Roman" panose="02020603050405020304" pitchFamily="18" charset="0"/>
                <a:cs typeface="Times New Roman" panose="02020603050405020304" pitchFamily="18" charset="0"/>
              </a:rPr>
              <a:t>che dovranno essere rilasciate e trasmesse nel </a:t>
            </a:r>
            <a:r>
              <a:rPr lang="it-IT" sz="1800" b="1" dirty="0">
                <a:effectLst/>
                <a:latin typeface="+mj-lt"/>
                <a:ea typeface="Times New Roman" panose="02020603050405020304" pitchFamily="18" charset="0"/>
                <a:cs typeface="Times New Roman" panose="02020603050405020304" pitchFamily="18" charset="0"/>
              </a:rPr>
              <a:t>2025</a:t>
            </a:r>
            <a:r>
              <a:rPr lang="it-IT" sz="1800" dirty="0">
                <a:effectLst/>
                <a:latin typeface="+mj-lt"/>
                <a:ea typeface="Times New Roman" panose="02020603050405020304" pitchFamily="18" charset="0"/>
                <a:cs typeface="Times New Roman" panose="02020603050405020304" pitchFamily="18" charset="0"/>
              </a:rPr>
              <a:t> </a:t>
            </a:r>
            <a:br>
              <a:rPr lang="it-IT" sz="1800" dirty="0">
                <a:effectLst/>
                <a:latin typeface="+mj-lt"/>
                <a:ea typeface="Times New Roman" panose="02020603050405020304" pitchFamily="18" charset="0"/>
                <a:cs typeface="Times New Roman" panose="02020603050405020304" pitchFamily="18" charset="0"/>
              </a:rPr>
            </a:br>
            <a:r>
              <a:rPr lang="it-IT" sz="1800" dirty="0">
                <a:effectLst/>
                <a:latin typeface="+mj-lt"/>
                <a:ea typeface="Times New Roman" panose="02020603050405020304" pitchFamily="18" charset="0"/>
                <a:cs typeface="Times New Roman" panose="02020603050405020304" pitchFamily="18" charset="0"/>
              </a:rPr>
              <a:t>con riguardo all’annualità </a:t>
            </a:r>
            <a:r>
              <a:rPr lang="it-IT" sz="1800" b="1" dirty="0">
                <a:effectLst/>
                <a:latin typeface="+mj-lt"/>
                <a:ea typeface="Times New Roman" panose="02020603050405020304" pitchFamily="18" charset="0"/>
                <a:cs typeface="Times New Roman" panose="02020603050405020304" pitchFamily="18" charset="0"/>
              </a:rPr>
              <a:t>2024</a:t>
            </a:r>
            <a:endParaRPr lang="it-IT" b="1" dirty="0">
              <a:latin typeface="+mj-lt"/>
            </a:endParaRPr>
          </a:p>
        </p:txBody>
      </p:sp>
    </p:spTree>
    <p:extLst>
      <p:ext uri="{BB962C8B-B14F-4D97-AF65-F5344CB8AC3E}">
        <p14:creationId xmlns:p14="http://schemas.microsoft.com/office/powerpoint/2010/main" val="409836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I CONSIGLI EROGATI DUE ANNI FA…</a:t>
            </a:r>
            <a:br>
              <a:rPr lang="it-IT" b="1" dirty="0"/>
            </a:br>
            <a:r>
              <a:rPr lang="it-IT" b="1" dirty="0"/>
              <a:t>MA SEMPRE VALIDI</a:t>
            </a:r>
          </a:p>
        </p:txBody>
      </p:sp>
      <p:sp>
        <p:nvSpPr>
          <p:cNvPr id="3" name="Segnaposto contenuto 2">
            <a:extLst>
              <a:ext uri="{FF2B5EF4-FFF2-40B4-BE49-F238E27FC236}">
                <a16:creationId xmlns:a16="http://schemas.microsoft.com/office/drawing/2014/main" id="{99B399E6-7C32-441D-9F03-0B5C36A57BCF}"/>
              </a:ext>
            </a:extLst>
          </p:cNvPr>
          <p:cNvSpPr>
            <a:spLocks noGrp="1"/>
          </p:cNvSpPr>
          <p:nvPr>
            <p:ph idx="1"/>
          </p:nvPr>
        </p:nvSpPr>
        <p:spPr>
          <a:xfrm>
            <a:off x="1097280" y="1936655"/>
            <a:ext cx="10058400" cy="4492138"/>
          </a:xfrm>
        </p:spPr>
        <p:txBody>
          <a:bodyPr/>
          <a:lstStyle/>
          <a:p>
            <a:pPr algn="just"/>
            <a:r>
              <a:rPr lang="it-IT" dirty="0"/>
              <a:t>Impostare adeguatamente la contabilità degli ETS, provvedendo a identificare, riclassificare e ripartire i componenti positivi e negativi di reddito</a:t>
            </a:r>
          </a:p>
          <a:p>
            <a:pPr algn="just"/>
            <a:r>
              <a:rPr lang="it-IT" dirty="0"/>
              <a:t>Monitorare con attenzione le aree svolte dagli ETS che possono avere ripercussioni sulla “commercialità” o meno dell’ente, e conseguentemente del tipo di bilancio che dovrà essere predisposto</a:t>
            </a:r>
          </a:p>
          <a:p>
            <a:pPr algn="just"/>
            <a:r>
              <a:rPr lang="it-IT" dirty="0"/>
              <a:t>Utilizzare un piano dei conti idoneo a soddisfare le esigenze di rappresentazione e che tenga conto degli schemi di bilancio obbligatori di cui al DM 5 marzo 2020</a:t>
            </a:r>
          </a:p>
        </p:txBody>
      </p:sp>
    </p:spTree>
    <p:extLst>
      <p:ext uri="{BB962C8B-B14F-4D97-AF65-F5344CB8AC3E}">
        <p14:creationId xmlns:p14="http://schemas.microsoft.com/office/powerpoint/2010/main" val="268465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nchor="t"/>
          <a:lstStyle/>
          <a:p>
            <a:r>
              <a:rPr lang="it-IT" b="1" dirty="0"/>
              <a:t>IL BILANCIO DEGLI ETS</a:t>
            </a:r>
          </a:p>
        </p:txBody>
      </p:sp>
      <p:graphicFrame>
        <p:nvGraphicFramePr>
          <p:cNvPr id="4" name="Segnaposto contenuto 3">
            <a:extLst>
              <a:ext uri="{FF2B5EF4-FFF2-40B4-BE49-F238E27FC236}">
                <a16:creationId xmlns:a16="http://schemas.microsoft.com/office/drawing/2014/main" id="{AFF7DA65-9BA2-41CE-BB72-78B2712CD532}"/>
              </a:ext>
            </a:extLst>
          </p:cNvPr>
          <p:cNvGraphicFramePr>
            <a:graphicFrameLocks noGrp="1"/>
          </p:cNvGraphicFramePr>
          <p:nvPr>
            <p:ph idx="1"/>
            <p:extLst>
              <p:ext uri="{D42A27DB-BD31-4B8C-83A1-F6EECF244321}">
                <p14:modId xmlns:p14="http://schemas.microsoft.com/office/powerpoint/2010/main" val="932223262"/>
              </p:ext>
            </p:extLst>
          </p:nvPr>
        </p:nvGraphicFramePr>
        <p:xfrm>
          <a:off x="2154065" y="2378689"/>
          <a:ext cx="7883869" cy="3981661"/>
        </p:xfrm>
        <a:graphic>
          <a:graphicData uri="http://schemas.openxmlformats.org/drawingml/2006/table">
            <a:tbl>
              <a:tblPr firstRow="1" firstCol="1" bandRow="1">
                <a:tableStyleId>{69CF1AB2-1976-4502-BF36-3FF5EA218861}</a:tableStyleId>
              </a:tblPr>
              <a:tblGrid>
                <a:gridCol w="1004550">
                  <a:extLst>
                    <a:ext uri="{9D8B030D-6E8A-4147-A177-3AD203B41FA5}">
                      <a16:colId xmlns:a16="http://schemas.microsoft.com/office/drawing/2014/main" val="3918407110"/>
                    </a:ext>
                  </a:extLst>
                </a:gridCol>
                <a:gridCol w="6879319">
                  <a:extLst>
                    <a:ext uri="{9D8B030D-6E8A-4147-A177-3AD203B41FA5}">
                      <a16:colId xmlns:a16="http://schemas.microsoft.com/office/drawing/2014/main" val="2288036134"/>
                    </a:ext>
                  </a:extLst>
                </a:gridCol>
              </a:tblGrid>
              <a:tr h="989045">
                <a:tc>
                  <a:txBody>
                    <a:bodyPr/>
                    <a:lstStyle/>
                    <a:p>
                      <a:pPr algn="just">
                        <a:lnSpc>
                          <a:spcPts val="1800"/>
                        </a:lnSpc>
                      </a:pPr>
                      <a:r>
                        <a:rPr lang="it-IT" sz="1400" dirty="0">
                          <a:effectLst/>
                        </a:rPr>
                        <a:t>Comma 1</a:t>
                      </a:r>
                      <a:endParaRPr lang="it-IT"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just">
                        <a:lnSpc>
                          <a:spcPts val="1800"/>
                        </a:lnSpc>
                      </a:pPr>
                      <a:r>
                        <a:rPr lang="it-IT" sz="1400" b="0" dirty="0">
                          <a:effectLst/>
                        </a:rPr>
                        <a:t>Gli ETS devono redigere il bilancio di esercizio formato dallo stato patrimoniale, dal rendiconto gestionale, con l'indicazione, dei proventi e degli oneri, dell'ente, e dalla relazione di missione che illustra le poste di bilancio, l'andamento economico e finanziario dell'ente e le modalità di perseguimento delle finalità statutarie</a:t>
                      </a:r>
                      <a:endParaRPr lang="it-IT" sz="1400" b="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69692531"/>
                  </a:ext>
                </a:extLst>
              </a:tr>
              <a:tr h="556557">
                <a:tc>
                  <a:txBody>
                    <a:bodyPr/>
                    <a:lstStyle/>
                    <a:p>
                      <a:pPr algn="just">
                        <a:lnSpc>
                          <a:spcPts val="1800"/>
                        </a:lnSpc>
                      </a:pPr>
                      <a:r>
                        <a:rPr lang="it-IT" sz="1400" dirty="0">
                          <a:effectLst/>
                        </a:rPr>
                        <a:t>Comma 2</a:t>
                      </a:r>
                      <a:endParaRPr lang="it-IT"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just">
                        <a:lnSpc>
                          <a:spcPts val="1800"/>
                        </a:lnSpc>
                      </a:pPr>
                      <a:r>
                        <a:rPr lang="it-IT" sz="1400" dirty="0">
                          <a:effectLst/>
                        </a:rPr>
                        <a:t>Il bilancio degli ETS con ricavi, rendite, proventi o entrate comunque denominate inferiori a 220.000,00 può essere redatto nella forma del rendiconto per cassa</a:t>
                      </a:r>
                      <a:endParaRPr lang="it-IT" sz="1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581413233"/>
                  </a:ext>
                </a:extLst>
              </a:tr>
              <a:tr h="721736">
                <a:tc>
                  <a:txBody>
                    <a:bodyPr/>
                    <a:lstStyle/>
                    <a:p>
                      <a:pPr algn="just">
                        <a:lnSpc>
                          <a:spcPts val="1800"/>
                        </a:lnSpc>
                      </a:pPr>
                      <a:r>
                        <a:rPr lang="it-IT" sz="1400" dirty="0">
                          <a:effectLst/>
                        </a:rPr>
                        <a:t>Comma 3</a:t>
                      </a:r>
                      <a:endParaRPr lang="it-IT"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just">
                        <a:lnSpc>
                          <a:spcPts val="1800"/>
                        </a:lnSpc>
                      </a:pPr>
                      <a:r>
                        <a:rPr lang="it-IT" sz="1400" dirty="0">
                          <a:effectLst/>
                        </a:rPr>
                        <a:t>Il bilancio di cui ai commi 1 e 2 deve essere redatto in conformità alla modulistica definita con decreto del Ministero del lavoro e delle politiche sociali, sentito il consiglio nazionale del terzo settore</a:t>
                      </a:r>
                      <a:endParaRPr lang="it-IT" sz="1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200363057"/>
                  </a:ext>
                </a:extLst>
              </a:tr>
              <a:tr h="737119">
                <a:tc>
                  <a:txBody>
                    <a:bodyPr/>
                    <a:lstStyle/>
                    <a:p>
                      <a:pPr algn="just">
                        <a:lnSpc>
                          <a:spcPts val="1800"/>
                        </a:lnSpc>
                      </a:pPr>
                      <a:r>
                        <a:rPr lang="it-IT" sz="1400" dirty="0">
                          <a:effectLst/>
                        </a:rPr>
                        <a:t>Comma 4</a:t>
                      </a:r>
                      <a:endParaRPr lang="it-IT"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just">
                        <a:lnSpc>
                          <a:spcPts val="1800"/>
                        </a:lnSpc>
                      </a:pPr>
                      <a:r>
                        <a:rPr lang="it-IT" sz="1400" dirty="0">
                          <a:effectLst/>
                        </a:rPr>
                        <a:t>Gli ETS che esercitano la propria attività esclusivamente o principalmente in forma di impresa commerciale devono tenere le scritture contabili di cui all’articolo 2214 del Codice civile (libro giornale e libro degli inventari)</a:t>
                      </a:r>
                      <a:endParaRPr lang="it-IT" sz="1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263295013"/>
                  </a:ext>
                </a:extLst>
              </a:tr>
              <a:tr h="727788">
                <a:tc>
                  <a:txBody>
                    <a:bodyPr/>
                    <a:lstStyle/>
                    <a:p>
                      <a:pPr algn="just">
                        <a:lnSpc>
                          <a:spcPts val="1800"/>
                        </a:lnSpc>
                      </a:pPr>
                      <a:r>
                        <a:rPr lang="it-IT" sz="1400" dirty="0">
                          <a:effectLst/>
                        </a:rPr>
                        <a:t>Comma 5</a:t>
                      </a:r>
                      <a:endParaRPr lang="it-IT" sz="140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just">
                        <a:lnSpc>
                          <a:spcPts val="1800"/>
                        </a:lnSpc>
                      </a:pPr>
                      <a:r>
                        <a:rPr lang="it-IT" sz="1400" dirty="0">
                          <a:effectLst/>
                        </a:rPr>
                        <a:t>Gli ETS di cui al comma 4 devono redigere e depositare presso il registro delle imprese il bilancio di esercizio redatto, a seconda dei casi, ai sensi degli articoli 2423 e seguenti, 2435-bis o 2435-ter del codice civile</a:t>
                      </a:r>
                      <a:endParaRPr lang="it-IT" sz="1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11826041"/>
                  </a:ext>
                </a:extLst>
              </a:tr>
            </a:tbl>
          </a:graphicData>
        </a:graphic>
      </p:graphicFrame>
      <p:sp>
        <p:nvSpPr>
          <p:cNvPr id="3" name="Nastro inclinato in basso 2">
            <a:extLst>
              <a:ext uri="{FF2B5EF4-FFF2-40B4-BE49-F238E27FC236}">
                <a16:creationId xmlns:a16="http://schemas.microsoft.com/office/drawing/2014/main" id="{7434DD9B-5952-4763-8870-05791B992363}"/>
              </a:ext>
            </a:extLst>
          </p:cNvPr>
          <p:cNvSpPr/>
          <p:nvPr/>
        </p:nvSpPr>
        <p:spPr>
          <a:xfrm>
            <a:off x="1634067" y="1397311"/>
            <a:ext cx="8923866" cy="680098"/>
          </a:xfrm>
          <a:prstGeom prst="ribbon">
            <a:avLst>
              <a:gd name="adj1" fmla="val 16667"/>
              <a:gd name="adj2" fmla="val 66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Art. 13 CTS</a:t>
            </a:r>
          </a:p>
        </p:txBody>
      </p:sp>
    </p:spTree>
    <p:extLst>
      <p:ext uri="{BB962C8B-B14F-4D97-AF65-F5344CB8AC3E}">
        <p14:creationId xmlns:p14="http://schemas.microsoft.com/office/powerpoint/2010/main" val="80237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95E1F-5B62-4192-8C8C-CB2F4E791074}"/>
              </a:ext>
            </a:extLst>
          </p:cNvPr>
          <p:cNvSpPr>
            <a:spLocks noGrp="1"/>
          </p:cNvSpPr>
          <p:nvPr>
            <p:ph type="title"/>
          </p:nvPr>
        </p:nvSpPr>
        <p:spPr/>
        <p:txBody>
          <a:bodyPr anchor="t"/>
          <a:lstStyle/>
          <a:p>
            <a:r>
              <a:rPr lang="it-IT" b="1" dirty="0"/>
              <a:t>LO SCHEMA DI BILANCIO DA ADOTTARE</a:t>
            </a:r>
          </a:p>
        </p:txBody>
      </p:sp>
      <p:sp>
        <p:nvSpPr>
          <p:cNvPr id="3" name="Rectangle 24">
            <a:extLst>
              <a:ext uri="{FF2B5EF4-FFF2-40B4-BE49-F238E27FC236}">
                <a16:creationId xmlns:a16="http://schemas.microsoft.com/office/drawing/2014/main" id="{AB5AA2FD-B2D5-462D-AD18-769214719E37}"/>
              </a:ext>
            </a:extLst>
          </p:cNvPr>
          <p:cNvSpPr>
            <a:spLocks noChangeArrowheads="1"/>
          </p:cNvSpPr>
          <p:nvPr/>
        </p:nvSpPr>
        <p:spPr bwMode="auto">
          <a:xfrm>
            <a:off x="2444621" y="20527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 name="Tela 1">
            <a:extLst>
              <a:ext uri="{FF2B5EF4-FFF2-40B4-BE49-F238E27FC236}">
                <a16:creationId xmlns:a16="http://schemas.microsoft.com/office/drawing/2014/main" id="{B9045A24-6BA9-4355-9C7B-98C2C840A553}"/>
              </a:ext>
            </a:extLst>
          </p:cNvPr>
          <p:cNvGrpSpPr/>
          <p:nvPr/>
        </p:nvGrpSpPr>
        <p:grpSpPr>
          <a:xfrm>
            <a:off x="3040206" y="1381632"/>
            <a:ext cx="8017122" cy="5164146"/>
            <a:chOff x="0" y="0"/>
            <a:chExt cx="6169660" cy="3839210"/>
          </a:xfrm>
        </p:grpSpPr>
        <p:sp>
          <p:nvSpPr>
            <p:cNvPr id="5" name="Rettangolo 4">
              <a:extLst>
                <a:ext uri="{FF2B5EF4-FFF2-40B4-BE49-F238E27FC236}">
                  <a16:creationId xmlns:a16="http://schemas.microsoft.com/office/drawing/2014/main" id="{80FF6D96-E7EB-4E36-8551-9FD5C9704D06}"/>
                </a:ext>
              </a:extLst>
            </p:cNvPr>
            <p:cNvSpPr/>
            <p:nvPr/>
          </p:nvSpPr>
          <p:spPr>
            <a:xfrm>
              <a:off x="0" y="0"/>
              <a:ext cx="6169660" cy="3839210"/>
            </a:xfrm>
            <a:prstGeom prst="rect">
              <a:avLst/>
            </a:prstGeom>
            <a:solidFill>
              <a:schemeClr val="bg1">
                <a:lumMod val="95000"/>
              </a:schemeClr>
            </a:solidFill>
          </p:spPr>
          <p:txBody>
            <a:bodyPr/>
            <a:lstStyle/>
            <a:p>
              <a:endParaRPr lang="it-IT"/>
            </a:p>
          </p:txBody>
        </p:sp>
        <p:sp>
          <p:nvSpPr>
            <p:cNvPr id="6" name="Rettangolo con angoli arrotondati 5">
              <a:extLst>
                <a:ext uri="{FF2B5EF4-FFF2-40B4-BE49-F238E27FC236}">
                  <a16:creationId xmlns:a16="http://schemas.microsoft.com/office/drawing/2014/main" id="{71A84B4D-9926-4D32-AE20-7245D8A1DC3C}"/>
                </a:ext>
              </a:extLst>
            </p:cNvPr>
            <p:cNvSpPr/>
            <p:nvPr/>
          </p:nvSpPr>
          <p:spPr>
            <a:xfrm>
              <a:off x="143998" y="82060"/>
              <a:ext cx="5879123" cy="509954"/>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200" b="1" dirty="0">
                  <a:effectLst/>
                  <a:ea typeface="Times New Roman" panose="02020603050405020304" pitchFamily="18" charset="0"/>
                </a:rPr>
                <a:t>SCHEMA DI BILANCIO DA ADOTTARE</a:t>
              </a:r>
              <a:endParaRPr lang="it-IT" sz="1000" dirty="0">
                <a:effectLst/>
                <a:latin typeface="Arial" panose="020B0604020202020204" pitchFamily="34" charset="0"/>
                <a:ea typeface="Times New Roman" panose="02020603050405020304" pitchFamily="18" charset="0"/>
              </a:endParaRPr>
            </a:p>
          </p:txBody>
        </p:sp>
        <p:sp>
          <p:nvSpPr>
            <p:cNvPr id="7" name="Rettangolo con angoli arrotondati 6">
              <a:extLst>
                <a:ext uri="{FF2B5EF4-FFF2-40B4-BE49-F238E27FC236}">
                  <a16:creationId xmlns:a16="http://schemas.microsoft.com/office/drawing/2014/main" id="{71AE79A0-440A-463E-A2F2-5341FCA7F71B}"/>
                </a:ext>
              </a:extLst>
            </p:cNvPr>
            <p:cNvSpPr/>
            <p:nvPr/>
          </p:nvSpPr>
          <p:spPr>
            <a:xfrm>
              <a:off x="152396" y="714787"/>
              <a:ext cx="1547450" cy="931984"/>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000">
                  <a:effectLst/>
                  <a:ea typeface="Times New Roman" panose="02020603050405020304" pitchFamily="18" charset="0"/>
                </a:rPr>
                <a:t>ETS </a:t>
              </a:r>
              <a:br>
                <a:rPr lang="it-IT" sz="1000">
                  <a:effectLst/>
                  <a:ea typeface="Times New Roman" panose="02020603050405020304" pitchFamily="18" charset="0"/>
                </a:rPr>
              </a:br>
              <a:r>
                <a:rPr lang="it-IT" sz="800">
                  <a:effectLst/>
                  <a:ea typeface="Times New Roman" panose="02020603050405020304" pitchFamily="18" charset="0"/>
                </a:rPr>
                <a:t>non in forma di impresa commerciale</a:t>
              </a:r>
              <a:endParaRPr lang="it-IT" sz="1000">
                <a:effectLst/>
                <a:latin typeface="Arial" panose="020B0604020202020204" pitchFamily="34" charset="0"/>
                <a:ea typeface="Times New Roman" panose="02020603050405020304" pitchFamily="18" charset="0"/>
              </a:endParaRPr>
            </a:p>
            <a:p>
              <a:pPr algn="ctr"/>
              <a:r>
                <a:rPr lang="it-IT" sz="1000" b="1">
                  <a:effectLst/>
                  <a:ea typeface="Times New Roman" panose="02020603050405020304" pitchFamily="18" charset="0"/>
                </a:rPr>
                <a:t>RRPE &gt; 220.000,00</a:t>
              </a:r>
              <a:endParaRPr lang="it-IT" sz="1000">
                <a:effectLst/>
                <a:latin typeface="Arial" panose="020B0604020202020204" pitchFamily="34" charset="0"/>
                <a:ea typeface="Times New Roman" panose="02020603050405020304" pitchFamily="18" charset="0"/>
              </a:endParaRPr>
            </a:p>
          </p:txBody>
        </p:sp>
        <p:sp>
          <p:nvSpPr>
            <p:cNvPr id="8" name="Freccia a destra 7">
              <a:extLst>
                <a:ext uri="{FF2B5EF4-FFF2-40B4-BE49-F238E27FC236}">
                  <a16:creationId xmlns:a16="http://schemas.microsoft.com/office/drawing/2014/main" id="{368B285E-4949-4425-A5C4-EDD35D82B10E}"/>
                </a:ext>
              </a:extLst>
            </p:cNvPr>
            <p:cNvSpPr/>
            <p:nvPr/>
          </p:nvSpPr>
          <p:spPr>
            <a:xfrm>
              <a:off x="1817068" y="1060786"/>
              <a:ext cx="398593" cy="257907"/>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9" name="Rettangolo con angoli arrotondati 8">
              <a:extLst>
                <a:ext uri="{FF2B5EF4-FFF2-40B4-BE49-F238E27FC236}">
                  <a16:creationId xmlns:a16="http://schemas.microsoft.com/office/drawing/2014/main" id="{D4E6050E-23A7-4F92-BAD0-4F87B1EA6040}"/>
                </a:ext>
              </a:extLst>
            </p:cNvPr>
            <p:cNvSpPr/>
            <p:nvPr/>
          </p:nvSpPr>
          <p:spPr>
            <a:xfrm>
              <a:off x="2332892" y="709765"/>
              <a:ext cx="1131263" cy="925494"/>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a:effectLst/>
                  <a:ea typeface="Times New Roman" panose="02020603050405020304" pitchFamily="18" charset="0"/>
                </a:rPr>
                <a:t>Art. 13, co. 1, CTS</a:t>
              </a:r>
              <a:br>
                <a:rPr lang="en-US" sz="800">
                  <a:effectLst/>
                  <a:ea typeface="Times New Roman" panose="02020603050405020304" pitchFamily="18" charset="0"/>
                </a:rPr>
              </a:br>
              <a:r>
                <a:rPr lang="en-US" sz="800">
                  <a:effectLst/>
                  <a:ea typeface="Times New Roman" panose="02020603050405020304" pitchFamily="18" charset="0"/>
                </a:rPr>
                <a:t>D.M. 5 marzo 2020</a:t>
              </a:r>
              <a:endParaRPr lang="it-IT" sz="1000">
                <a:effectLst/>
                <a:latin typeface="Arial" panose="020B0604020202020204" pitchFamily="34" charset="0"/>
                <a:ea typeface="Times New Roman" panose="02020603050405020304" pitchFamily="18" charset="0"/>
              </a:endParaRPr>
            </a:p>
          </p:txBody>
        </p:sp>
        <p:sp>
          <p:nvSpPr>
            <p:cNvPr id="10" name="Freccia a destra 9">
              <a:extLst>
                <a:ext uri="{FF2B5EF4-FFF2-40B4-BE49-F238E27FC236}">
                  <a16:creationId xmlns:a16="http://schemas.microsoft.com/office/drawing/2014/main" id="{BA7CCDA5-F4D6-4816-945B-428253112F34}"/>
                </a:ext>
              </a:extLst>
            </p:cNvPr>
            <p:cNvSpPr/>
            <p:nvPr/>
          </p:nvSpPr>
          <p:spPr>
            <a:xfrm>
              <a:off x="3556245" y="1053365"/>
              <a:ext cx="398145" cy="257810"/>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1" name="Rettangolo con angoli arrotondati 10">
              <a:extLst>
                <a:ext uri="{FF2B5EF4-FFF2-40B4-BE49-F238E27FC236}">
                  <a16:creationId xmlns:a16="http://schemas.microsoft.com/office/drawing/2014/main" id="{1036446A-4601-4A31-86A4-40B78D1A5306}"/>
                </a:ext>
              </a:extLst>
            </p:cNvPr>
            <p:cNvSpPr/>
            <p:nvPr/>
          </p:nvSpPr>
          <p:spPr>
            <a:xfrm>
              <a:off x="4091353" y="689540"/>
              <a:ext cx="1904975" cy="93154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buFont typeface="Symbol" panose="05050102010706020507" pitchFamily="18" charset="2"/>
                <a:buChar char=""/>
              </a:pPr>
              <a:r>
                <a:rPr lang="it-IT" sz="1000">
                  <a:effectLst/>
                  <a:ea typeface="Times New Roman" panose="02020603050405020304" pitchFamily="18" charset="0"/>
                </a:rPr>
                <a:t>Stato patrimoniale</a:t>
              </a:r>
              <a:endParaRPr lang="it-IT" sz="100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it-IT" sz="1000">
                  <a:effectLst/>
                  <a:ea typeface="Times New Roman" panose="02020603050405020304" pitchFamily="18" charset="0"/>
                </a:rPr>
                <a:t>Rendiconto gestionale</a:t>
              </a:r>
              <a:endParaRPr lang="it-IT" sz="100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it-IT" sz="1000">
                  <a:effectLst/>
                  <a:ea typeface="Times New Roman" panose="02020603050405020304" pitchFamily="18" charset="0"/>
                </a:rPr>
                <a:t>Relazione di missione</a:t>
              </a:r>
              <a:endParaRPr lang="it-IT" sz="1000">
                <a:effectLst/>
                <a:latin typeface="Arial" panose="020B0604020202020204" pitchFamily="34" charset="0"/>
                <a:ea typeface="Times New Roman" panose="02020603050405020304" pitchFamily="18" charset="0"/>
              </a:endParaRPr>
            </a:p>
          </p:txBody>
        </p:sp>
        <p:sp>
          <p:nvSpPr>
            <p:cNvPr id="12" name="Rettangolo con angoli arrotondati 11">
              <a:extLst>
                <a:ext uri="{FF2B5EF4-FFF2-40B4-BE49-F238E27FC236}">
                  <a16:creationId xmlns:a16="http://schemas.microsoft.com/office/drawing/2014/main" id="{CE00EF77-F5F3-4965-B8E2-222A20DC5625}"/>
                </a:ext>
              </a:extLst>
            </p:cNvPr>
            <p:cNvSpPr/>
            <p:nvPr/>
          </p:nvSpPr>
          <p:spPr>
            <a:xfrm>
              <a:off x="162415" y="1768472"/>
              <a:ext cx="1546860" cy="93154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000">
                  <a:effectLst/>
                  <a:ea typeface="Times New Roman" panose="02020603050405020304" pitchFamily="18" charset="0"/>
                </a:rPr>
                <a:t>ETS </a:t>
              </a:r>
              <a:br>
                <a:rPr lang="it-IT" sz="1000">
                  <a:effectLst/>
                  <a:ea typeface="Times New Roman" panose="02020603050405020304" pitchFamily="18" charset="0"/>
                </a:rPr>
              </a:br>
              <a:r>
                <a:rPr lang="it-IT" sz="800">
                  <a:effectLst/>
                  <a:ea typeface="Times New Roman" panose="02020603050405020304" pitchFamily="18" charset="0"/>
                </a:rPr>
                <a:t>non in forma di impresa commerciale</a:t>
              </a:r>
              <a:endParaRPr lang="it-IT" sz="1000">
                <a:effectLst/>
                <a:latin typeface="Arial" panose="020B0604020202020204" pitchFamily="34" charset="0"/>
                <a:ea typeface="Times New Roman" panose="02020603050405020304" pitchFamily="18" charset="0"/>
              </a:endParaRPr>
            </a:p>
            <a:p>
              <a:pPr algn="ctr"/>
              <a:r>
                <a:rPr lang="it-IT" sz="1000" b="1">
                  <a:effectLst/>
                  <a:ea typeface="Times New Roman" panose="02020603050405020304" pitchFamily="18" charset="0"/>
                </a:rPr>
                <a:t>RRPE &lt; 220.000,00</a:t>
              </a:r>
              <a:endParaRPr lang="it-IT" sz="1000">
                <a:effectLst/>
                <a:latin typeface="Arial" panose="020B0604020202020204" pitchFamily="34" charset="0"/>
                <a:ea typeface="Times New Roman" panose="02020603050405020304" pitchFamily="18" charset="0"/>
              </a:endParaRPr>
            </a:p>
          </p:txBody>
        </p:sp>
        <p:sp>
          <p:nvSpPr>
            <p:cNvPr id="13" name="Freccia a destra 12">
              <a:extLst>
                <a:ext uri="{FF2B5EF4-FFF2-40B4-BE49-F238E27FC236}">
                  <a16:creationId xmlns:a16="http://schemas.microsoft.com/office/drawing/2014/main" id="{3548F343-605E-45AA-8C57-E68BCE369FA1}"/>
                </a:ext>
              </a:extLst>
            </p:cNvPr>
            <p:cNvSpPr/>
            <p:nvPr/>
          </p:nvSpPr>
          <p:spPr>
            <a:xfrm>
              <a:off x="1809582" y="2119416"/>
              <a:ext cx="398145" cy="257810"/>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4" name="Rettangolo con angoli arrotondati 13">
              <a:extLst>
                <a:ext uri="{FF2B5EF4-FFF2-40B4-BE49-F238E27FC236}">
                  <a16:creationId xmlns:a16="http://schemas.microsoft.com/office/drawing/2014/main" id="{912DDC3E-C681-4297-9890-693498C3AFE7}"/>
                </a:ext>
              </a:extLst>
            </p:cNvPr>
            <p:cNvSpPr/>
            <p:nvPr/>
          </p:nvSpPr>
          <p:spPr>
            <a:xfrm>
              <a:off x="2325837" y="1768261"/>
              <a:ext cx="1130935" cy="92519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a:effectLst/>
                  <a:ea typeface="Times New Roman" panose="02020603050405020304" pitchFamily="18" charset="0"/>
                </a:rPr>
                <a:t>Art. 13, co. 2, CTS</a:t>
              </a:r>
              <a:br>
                <a:rPr lang="en-US" sz="800">
                  <a:effectLst/>
                  <a:ea typeface="Times New Roman" panose="02020603050405020304" pitchFamily="18" charset="0"/>
                </a:rPr>
              </a:br>
              <a:r>
                <a:rPr lang="en-US" sz="800">
                  <a:effectLst/>
                  <a:ea typeface="Times New Roman" panose="02020603050405020304" pitchFamily="18" charset="0"/>
                </a:rPr>
                <a:t>D.M. 5 marzo 2020</a:t>
              </a:r>
              <a:endParaRPr lang="it-IT" sz="1000">
                <a:effectLst/>
                <a:latin typeface="Arial" panose="020B0604020202020204" pitchFamily="34" charset="0"/>
                <a:ea typeface="Times New Roman" panose="02020603050405020304" pitchFamily="18" charset="0"/>
              </a:endParaRPr>
            </a:p>
          </p:txBody>
        </p:sp>
        <p:sp>
          <p:nvSpPr>
            <p:cNvPr id="15" name="Freccia a destra 14">
              <a:extLst>
                <a:ext uri="{FF2B5EF4-FFF2-40B4-BE49-F238E27FC236}">
                  <a16:creationId xmlns:a16="http://schemas.microsoft.com/office/drawing/2014/main" id="{625B0851-CE39-4FE6-8D3B-F8EAB16BDC33}"/>
                </a:ext>
              </a:extLst>
            </p:cNvPr>
            <p:cNvSpPr/>
            <p:nvPr/>
          </p:nvSpPr>
          <p:spPr>
            <a:xfrm>
              <a:off x="3548847" y="2111796"/>
              <a:ext cx="397510" cy="257175"/>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6" name="Rettangolo con angoli arrotondati 15">
              <a:extLst>
                <a:ext uri="{FF2B5EF4-FFF2-40B4-BE49-F238E27FC236}">
                  <a16:creationId xmlns:a16="http://schemas.microsoft.com/office/drawing/2014/main" id="{BBC81E50-8781-409D-97C8-70D0B953D58C}"/>
                </a:ext>
              </a:extLst>
            </p:cNvPr>
            <p:cNvSpPr/>
            <p:nvPr/>
          </p:nvSpPr>
          <p:spPr>
            <a:xfrm>
              <a:off x="4084152" y="1747941"/>
              <a:ext cx="1904365" cy="930910"/>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buFont typeface="Symbol" panose="05050102010706020507" pitchFamily="18" charset="2"/>
                <a:buChar char=""/>
              </a:pPr>
              <a:r>
                <a:rPr lang="it-IT" sz="1000">
                  <a:effectLst/>
                  <a:ea typeface="Times New Roman" panose="02020603050405020304" pitchFamily="18" charset="0"/>
                </a:rPr>
                <a:t>Rendiconto per cassa</a:t>
              </a:r>
              <a:endParaRPr lang="it-IT" sz="1000">
                <a:effectLst/>
                <a:latin typeface="Arial" panose="020B0604020202020204" pitchFamily="34" charset="0"/>
                <a:ea typeface="Times New Roman" panose="02020603050405020304" pitchFamily="18" charset="0"/>
              </a:endParaRPr>
            </a:p>
          </p:txBody>
        </p:sp>
        <p:sp>
          <p:nvSpPr>
            <p:cNvPr id="17" name="Rettangolo con angoli arrotondati 16">
              <a:extLst>
                <a:ext uri="{FF2B5EF4-FFF2-40B4-BE49-F238E27FC236}">
                  <a16:creationId xmlns:a16="http://schemas.microsoft.com/office/drawing/2014/main" id="{C034FE84-116F-4198-90BE-6CC6EDA800A7}"/>
                </a:ext>
              </a:extLst>
            </p:cNvPr>
            <p:cNvSpPr/>
            <p:nvPr/>
          </p:nvSpPr>
          <p:spPr>
            <a:xfrm>
              <a:off x="174139" y="2834363"/>
              <a:ext cx="1546860" cy="81727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000">
                  <a:effectLst/>
                  <a:ea typeface="Times New Roman" panose="02020603050405020304" pitchFamily="18" charset="0"/>
                </a:rPr>
                <a:t>ETS </a:t>
              </a:r>
              <a:br>
                <a:rPr lang="it-IT" sz="1000">
                  <a:effectLst/>
                  <a:ea typeface="Times New Roman" panose="02020603050405020304" pitchFamily="18" charset="0"/>
                </a:rPr>
              </a:br>
              <a:r>
                <a:rPr lang="it-IT" sz="800">
                  <a:effectLst/>
                  <a:ea typeface="Times New Roman" panose="02020603050405020304" pitchFamily="18" charset="0"/>
                </a:rPr>
                <a:t>in forma di impresa commerciale</a:t>
              </a:r>
              <a:endParaRPr lang="it-IT" sz="1000">
                <a:effectLst/>
                <a:latin typeface="Arial" panose="020B0604020202020204" pitchFamily="34" charset="0"/>
                <a:ea typeface="Times New Roman" panose="02020603050405020304" pitchFamily="18" charset="0"/>
              </a:endParaRPr>
            </a:p>
          </p:txBody>
        </p:sp>
        <p:sp>
          <p:nvSpPr>
            <p:cNvPr id="18" name="Freccia a destra 17">
              <a:extLst>
                <a:ext uri="{FF2B5EF4-FFF2-40B4-BE49-F238E27FC236}">
                  <a16:creationId xmlns:a16="http://schemas.microsoft.com/office/drawing/2014/main" id="{D4783EB1-40A9-47DC-9DBA-EEE0F54A186C}"/>
                </a:ext>
              </a:extLst>
            </p:cNvPr>
            <p:cNvSpPr/>
            <p:nvPr/>
          </p:nvSpPr>
          <p:spPr>
            <a:xfrm>
              <a:off x="1838889" y="3127714"/>
              <a:ext cx="398145" cy="257175"/>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9" name="Rettangolo con angoli arrotondati 18">
              <a:extLst>
                <a:ext uri="{FF2B5EF4-FFF2-40B4-BE49-F238E27FC236}">
                  <a16:creationId xmlns:a16="http://schemas.microsoft.com/office/drawing/2014/main" id="{863CDFCF-D80F-4ADB-A2C9-C938D1161F6A}"/>
                </a:ext>
              </a:extLst>
            </p:cNvPr>
            <p:cNvSpPr/>
            <p:nvPr/>
          </p:nvSpPr>
          <p:spPr>
            <a:xfrm>
              <a:off x="2325837" y="2825406"/>
              <a:ext cx="1130935" cy="82632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a:effectLst/>
                  <a:ea typeface="Times New Roman" panose="02020603050405020304" pitchFamily="18" charset="0"/>
                </a:rPr>
                <a:t>Art. 13, co. 4, CTS</a:t>
              </a:r>
              <a:br>
                <a:rPr lang="en-US" sz="800">
                  <a:effectLst/>
                  <a:ea typeface="Times New Roman" panose="02020603050405020304" pitchFamily="18" charset="0"/>
                </a:rPr>
              </a:br>
              <a:r>
                <a:rPr lang="en-US" sz="800">
                  <a:effectLst/>
                  <a:ea typeface="Times New Roman" panose="02020603050405020304" pitchFamily="18" charset="0"/>
                </a:rPr>
                <a:t>Codice civile</a:t>
              </a:r>
              <a:endParaRPr lang="it-IT" sz="1000">
                <a:effectLst/>
                <a:latin typeface="Arial" panose="020B0604020202020204" pitchFamily="34" charset="0"/>
                <a:ea typeface="Times New Roman" panose="02020603050405020304" pitchFamily="18" charset="0"/>
              </a:endParaRPr>
            </a:p>
          </p:txBody>
        </p:sp>
        <p:sp>
          <p:nvSpPr>
            <p:cNvPr id="20" name="Freccia a destra 19">
              <a:extLst>
                <a:ext uri="{FF2B5EF4-FFF2-40B4-BE49-F238E27FC236}">
                  <a16:creationId xmlns:a16="http://schemas.microsoft.com/office/drawing/2014/main" id="{6EE39BB0-5F31-4613-AF8B-BD8AAD59F0E7}"/>
                </a:ext>
              </a:extLst>
            </p:cNvPr>
            <p:cNvSpPr/>
            <p:nvPr/>
          </p:nvSpPr>
          <p:spPr>
            <a:xfrm>
              <a:off x="3566431" y="3128349"/>
              <a:ext cx="397510" cy="256540"/>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21" name="Rettangolo con angoli arrotondati 20">
              <a:extLst>
                <a:ext uri="{FF2B5EF4-FFF2-40B4-BE49-F238E27FC236}">
                  <a16:creationId xmlns:a16="http://schemas.microsoft.com/office/drawing/2014/main" id="{314AFEAF-3A1A-46B0-A2DB-43185AF187A6}"/>
                </a:ext>
              </a:extLst>
            </p:cNvPr>
            <p:cNvSpPr/>
            <p:nvPr/>
          </p:nvSpPr>
          <p:spPr>
            <a:xfrm>
              <a:off x="4091963" y="2831868"/>
              <a:ext cx="1904365" cy="83735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buFont typeface="Symbol" panose="05050102010706020507" pitchFamily="18" charset="2"/>
                <a:buChar char=""/>
              </a:pPr>
              <a:r>
                <a:rPr lang="it-IT" sz="800">
                  <a:effectLst/>
                  <a:ea typeface="Times New Roman" panose="02020603050405020304" pitchFamily="18" charset="0"/>
                </a:rPr>
                <a:t>Stato patrimoniale</a:t>
              </a:r>
              <a:endParaRPr lang="it-IT" sz="100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it-IT" sz="800">
                  <a:effectLst/>
                  <a:ea typeface="Times New Roman" panose="02020603050405020304" pitchFamily="18" charset="0"/>
                </a:rPr>
                <a:t>Conto economico</a:t>
              </a:r>
              <a:endParaRPr lang="it-IT" sz="100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it-IT" sz="800">
                  <a:effectLst/>
                  <a:ea typeface="Times New Roman" panose="02020603050405020304" pitchFamily="18" charset="0"/>
                </a:rPr>
                <a:t>Rendiconto finanziario</a:t>
              </a:r>
              <a:endParaRPr lang="it-IT" sz="100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it-IT" sz="800">
                  <a:effectLst/>
                  <a:ea typeface="Times New Roman" panose="02020603050405020304" pitchFamily="18" charset="0"/>
                </a:rPr>
                <a:t>Nota integrativa</a:t>
              </a:r>
              <a:endParaRPr lang="it-IT" sz="100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it-IT" sz="800">
                  <a:effectLst/>
                  <a:ea typeface="Times New Roman" panose="02020603050405020304" pitchFamily="18" charset="0"/>
                </a:rPr>
                <a:t>Relazione sulla gestione</a:t>
              </a:r>
              <a:endParaRPr lang="it-IT" sz="100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it-IT" sz="800">
                  <a:effectLst/>
                  <a:ea typeface="Times New Roman" panose="02020603050405020304" pitchFamily="18" charset="0"/>
                </a:rPr>
                <a:t> </a:t>
              </a:r>
              <a:endParaRPr lang="it-IT" sz="1000">
                <a:effectLst/>
                <a:latin typeface="Arial" panose="020B0604020202020204" pitchFamily="34" charset="0"/>
                <a:ea typeface="Times New Roman" panose="02020603050405020304" pitchFamily="18" charset="0"/>
              </a:endParaRPr>
            </a:p>
          </p:txBody>
        </p:sp>
        <p:sp>
          <p:nvSpPr>
            <p:cNvPr id="22" name="Freccia circolare a destra 21">
              <a:extLst>
                <a:ext uri="{FF2B5EF4-FFF2-40B4-BE49-F238E27FC236}">
                  <a16:creationId xmlns:a16="http://schemas.microsoft.com/office/drawing/2014/main" id="{A2CF0C32-6F8E-4181-99EB-36BC362A074A}"/>
                </a:ext>
              </a:extLst>
            </p:cNvPr>
            <p:cNvSpPr/>
            <p:nvPr/>
          </p:nvSpPr>
          <p:spPr>
            <a:xfrm rot="10800000">
              <a:off x="5556737" y="1347990"/>
              <a:ext cx="466383" cy="680032"/>
            </a:xfrm>
            <a:prstGeom prst="curved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23" name="Esplosione: 8 punte 22">
              <a:extLst>
                <a:ext uri="{FF2B5EF4-FFF2-40B4-BE49-F238E27FC236}">
                  <a16:creationId xmlns:a16="http://schemas.microsoft.com/office/drawing/2014/main" id="{BDBA528F-715E-42E1-B818-3DC4D3B4EC36}"/>
                </a:ext>
              </a:extLst>
            </p:cNvPr>
            <p:cNvSpPr/>
            <p:nvPr/>
          </p:nvSpPr>
          <p:spPr>
            <a:xfrm>
              <a:off x="4944277" y="1529764"/>
              <a:ext cx="1163446" cy="675588"/>
            </a:xfrm>
            <a:prstGeom prst="irregularSeal1">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000" b="1">
                  <a:effectLst/>
                  <a:ea typeface="Times New Roman" panose="02020603050405020304" pitchFamily="18" charset="0"/>
                </a:rPr>
                <a:t>facoltà</a:t>
              </a:r>
              <a:endParaRPr lang="it-IT" sz="1000">
                <a:effectLst/>
                <a:latin typeface="Arial" panose="020B0604020202020204" pitchFamily="34" charset="0"/>
                <a:ea typeface="Times New Roman" panose="02020603050405020304" pitchFamily="18" charset="0"/>
              </a:endParaRPr>
            </a:p>
          </p:txBody>
        </p:sp>
        <p:sp>
          <p:nvSpPr>
            <p:cNvPr id="24" name="Rettangolo con angoli arrotondati 23">
              <a:extLst>
                <a:ext uri="{FF2B5EF4-FFF2-40B4-BE49-F238E27FC236}">
                  <a16:creationId xmlns:a16="http://schemas.microsoft.com/office/drawing/2014/main" id="{69050D9A-BE5E-4831-89BA-07011CC8BEB4}"/>
                </a:ext>
              </a:extLst>
            </p:cNvPr>
            <p:cNvSpPr/>
            <p:nvPr/>
          </p:nvSpPr>
          <p:spPr>
            <a:xfrm>
              <a:off x="2262554" y="1377461"/>
              <a:ext cx="1342292" cy="275493"/>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000">
                  <a:effectLst/>
                  <a:ea typeface="Times New Roman" panose="02020603050405020304" pitchFamily="18" charset="0"/>
                </a:rPr>
                <a:t>Deposito al RUNTS</a:t>
              </a:r>
              <a:endParaRPr lang="it-IT" sz="1000">
                <a:effectLst/>
                <a:latin typeface="Arial" panose="020B0604020202020204" pitchFamily="34" charset="0"/>
                <a:ea typeface="Times New Roman" panose="02020603050405020304" pitchFamily="18" charset="0"/>
              </a:endParaRPr>
            </a:p>
          </p:txBody>
        </p:sp>
        <p:sp>
          <p:nvSpPr>
            <p:cNvPr id="25" name="Rettangolo con angoli arrotondati 24">
              <a:extLst>
                <a:ext uri="{FF2B5EF4-FFF2-40B4-BE49-F238E27FC236}">
                  <a16:creationId xmlns:a16="http://schemas.microsoft.com/office/drawing/2014/main" id="{FA12B28D-596C-4805-995E-DC926778CC01}"/>
                </a:ext>
              </a:extLst>
            </p:cNvPr>
            <p:cNvSpPr/>
            <p:nvPr/>
          </p:nvSpPr>
          <p:spPr>
            <a:xfrm>
              <a:off x="2278431" y="2471862"/>
              <a:ext cx="1341755" cy="274955"/>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000">
                  <a:effectLst/>
                  <a:ea typeface="Times New Roman" panose="02020603050405020304" pitchFamily="18" charset="0"/>
                </a:rPr>
                <a:t>Deposito al RUNTS</a:t>
              </a:r>
              <a:endParaRPr lang="it-IT" sz="1000">
                <a:effectLst/>
                <a:latin typeface="Arial" panose="020B0604020202020204" pitchFamily="34" charset="0"/>
                <a:ea typeface="Times New Roman" panose="02020603050405020304" pitchFamily="18" charset="0"/>
              </a:endParaRPr>
            </a:p>
          </p:txBody>
        </p:sp>
        <p:sp>
          <p:nvSpPr>
            <p:cNvPr id="26" name="Rettangolo con angoli arrotondati 25">
              <a:extLst>
                <a:ext uri="{FF2B5EF4-FFF2-40B4-BE49-F238E27FC236}">
                  <a16:creationId xmlns:a16="http://schemas.microsoft.com/office/drawing/2014/main" id="{BCAAEABF-6AD0-405B-9842-10F857021DF2}"/>
                </a:ext>
              </a:extLst>
            </p:cNvPr>
            <p:cNvSpPr/>
            <p:nvPr/>
          </p:nvSpPr>
          <p:spPr>
            <a:xfrm>
              <a:off x="2263091" y="3450738"/>
              <a:ext cx="1341755" cy="274320"/>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it-IT" sz="1000">
                  <a:effectLst/>
                  <a:ea typeface="Times New Roman" panose="02020603050405020304" pitchFamily="18" charset="0"/>
                </a:rPr>
                <a:t>Deposito al R.I.</a:t>
              </a:r>
              <a:endParaRPr lang="it-IT" sz="1000">
                <a:effectLst/>
                <a:latin typeface="Arial" panose="020B0604020202020204" pitchFamily="34" charset="0"/>
                <a:ea typeface="Times New Roman" panose="02020603050405020304" pitchFamily="18" charset="0"/>
              </a:endParaRPr>
            </a:p>
          </p:txBody>
        </p:sp>
      </p:grpSp>
      <p:sp>
        <p:nvSpPr>
          <p:cNvPr id="27" name="Rectangle 39">
            <a:extLst>
              <a:ext uri="{FF2B5EF4-FFF2-40B4-BE49-F238E27FC236}">
                <a16:creationId xmlns:a16="http://schemas.microsoft.com/office/drawing/2014/main" id="{7B6904DE-F4E7-4E82-865A-76A216F506D7}"/>
              </a:ext>
            </a:extLst>
          </p:cNvPr>
          <p:cNvSpPr>
            <a:spLocks noChangeArrowheads="1"/>
          </p:cNvSpPr>
          <p:nvPr/>
        </p:nvSpPr>
        <p:spPr bwMode="auto">
          <a:xfrm>
            <a:off x="2444621" y="63485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82460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65C49-FD4F-40DD-9189-F4BA9650EFDD}"/>
              </a:ext>
            </a:extLst>
          </p:cNvPr>
          <p:cNvSpPr>
            <a:spLocks noGrp="1"/>
          </p:cNvSpPr>
          <p:nvPr>
            <p:ph type="title"/>
          </p:nvPr>
        </p:nvSpPr>
        <p:spPr/>
        <p:txBody>
          <a:bodyPr/>
          <a:lstStyle/>
          <a:p>
            <a:r>
              <a:rPr lang="it-IT" b="1" dirty="0"/>
              <a:t>RENDICONTAZIONE ETS MINORI:</a:t>
            </a:r>
            <a:br>
              <a:rPr lang="it-IT" b="1" dirty="0"/>
            </a:br>
            <a:r>
              <a:rPr lang="it-IT" b="1" dirty="0"/>
              <a:t>IL RENDICONTO PER CASSA</a:t>
            </a:r>
          </a:p>
        </p:txBody>
      </p:sp>
      <p:sp>
        <p:nvSpPr>
          <p:cNvPr id="3" name="Segnaposto contenuto 2">
            <a:extLst>
              <a:ext uri="{FF2B5EF4-FFF2-40B4-BE49-F238E27FC236}">
                <a16:creationId xmlns:a16="http://schemas.microsoft.com/office/drawing/2014/main" id="{99B399E6-7C32-441D-9F03-0B5C36A57BCF}"/>
              </a:ext>
            </a:extLst>
          </p:cNvPr>
          <p:cNvSpPr>
            <a:spLocks noGrp="1"/>
          </p:cNvSpPr>
          <p:nvPr>
            <p:ph idx="1"/>
          </p:nvPr>
        </p:nvSpPr>
        <p:spPr>
          <a:xfrm>
            <a:off x="1097280" y="1857985"/>
            <a:ext cx="10058400" cy="4492138"/>
          </a:xfrm>
        </p:spPr>
        <p:txBody>
          <a:bodyPr>
            <a:normAutofit lnSpcReduction="10000"/>
          </a:bodyPr>
          <a:lstStyle/>
          <a:p>
            <a:pPr algn="just"/>
            <a:r>
              <a:rPr lang="it-IT" dirty="0"/>
              <a:t>Lo schema di bilancio che il CTS prevede per gli ETS piccoli contempla un unico prospetto, e più precisamente il Rendiconto per cassa. Si tratta di un “</a:t>
            </a:r>
            <a:r>
              <a:rPr lang="it-IT" b="1" dirty="0"/>
              <a:t>estratto conto ragionato</a:t>
            </a:r>
            <a:r>
              <a:rPr lang="it-IT" dirty="0"/>
              <a:t>” dei movimenti finanziari dell’esercizio nel quale, in modo sintetico, confluiscono tutte le entrate e le uscite dell’esercizio amministrativo</a:t>
            </a:r>
          </a:p>
          <a:p>
            <a:pPr algn="just"/>
            <a:r>
              <a:rPr lang="it-IT" dirty="0"/>
              <a:t>Così come il Rendiconto gestionale degli ETS “non piccoli”, il rendiconto per cassa evidenzia l’andamento della gestione in un esercizio, ma non fa riferimento al concetto di “costo e ricavo” di competenza, principio cui si ispirano gli enti “maggiori”, bensì si riferisce ai flussi finanziari</a:t>
            </a:r>
          </a:p>
          <a:p>
            <a:pPr algn="just"/>
            <a:r>
              <a:rPr lang="it-IT" dirty="0"/>
              <a:t>Gli ETS maggiori, sostanzialmente, devono ricorrere necessariamente ad un sistema contabile basato sulla partita doppia e improntato al principio di competenza; gli ETS minori, viceversa, potranno limitarsi alla partita semplice, risultando sufficiente la mera rilevazione del movimento finanziario</a:t>
            </a:r>
          </a:p>
          <a:p>
            <a:pPr algn="just"/>
            <a:r>
              <a:rPr lang="it-IT" dirty="0"/>
              <a:t>Si tratta di un’</a:t>
            </a:r>
            <a:r>
              <a:rPr lang="it-IT" b="1" dirty="0"/>
              <a:t>opzione</a:t>
            </a:r>
            <a:r>
              <a:rPr lang="it-IT" dirty="0"/>
              <a:t> concessa agli ETS minori, opzione che, peraltro, non deve essere comunicata con particolari formalità, essendo sufficiente il “</a:t>
            </a:r>
            <a:r>
              <a:rPr lang="it-IT" b="1" dirty="0"/>
              <a:t>comportamento concludente</a:t>
            </a:r>
            <a:r>
              <a:rPr lang="it-IT" dirty="0"/>
              <a:t>” dell’ETS</a:t>
            </a:r>
          </a:p>
        </p:txBody>
      </p:sp>
    </p:spTree>
    <p:extLst>
      <p:ext uri="{BB962C8B-B14F-4D97-AF65-F5344CB8AC3E}">
        <p14:creationId xmlns:p14="http://schemas.microsoft.com/office/powerpoint/2010/main" val="148196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400" b="1" dirty="0">
                <a:latin typeface="Calibri" pitchFamily="34" charset="0"/>
              </a:rPr>
              <a:t>IL CRITERIO DI CASSA – INCASSI</a:t>
            </a:r>
          </a:p>
        </p:txBody>
      </p:sp>
      <p:sp>
        <p:nvSpPr>
          <p:cNvPr id="6" name="Pentagono 5"/>
          <p:cNvSpPr/>
          <p:nvPr/>
        </p:nvSpPr>
        <p:spPr>
          <a:xfrm rot="5400000">
            <a:off x="2090658" y="683201"/>
            <a:ext cx="798850" cy="3050088"/>
          </a:xfrm>
          <a:prstGeom prst="homePlate">
            <a:avLst>
              <a:gd name="adj" fmla="val 19125"/>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vert270" wrap="square" lIns="25400" tIns="25400" rIns="25400" bIns="25400" numCol="1" spcCol="38100" rtlCol="0" anchor="ctr">
            <a:spAutoFit/>
          </a:bodyPr>
          <a:lstStyle/>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FORMA DI </a:t>
            </a:r>
          </a:p>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PAGAMENTO</a:t>
            </a:r>
          </a:p>
        </p:txBody>
      </p:sp>
      <p:pic>
        <p:nvPicPr>
          <p:cNvPr id="1026" name="Picture 2" descr="C:\Users\alberto\AppData\Local\Microsoft\Windows\Temporary Internet Files\Content.IE5\5E133ND1\MC900352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378" y="2858591"/>
            <a:ext cx="1198194" cy="7504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berto\AppData\Local\Microsoft\Windows\Temporary Internet Files\Content.IE5\447YYD1Q\MC9003605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677" y="3796473"/>
            <a:ext cx="985597" cy="601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berto\AppData\Local\Microsoft\Windows\Temporary Internet Files\Content.IE5\447YYD1Q\MC90044132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718" y="4686688"/>
            <a:ext cx="938556" cy="9385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berto\AppData\Local\Microsoft\Windows\Temporary Internet Files\Content.IE5\3AJL449M\MC90044131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707" y="5641392"/>
            <a:ext cx="795536" cy="795536"/>
          </a:xfrm>
          <a:prstGeom prst="rect">
            <a:avLst/>
          </a:prstGeom>
          <a:noFill/>
          <a:extLst>
            <a:ext uri="{909E8E84-426E-40DD-AFC4-6F175D3DCCD1}">
              <a14:hiddenFill xmlns:a14="http://schemas.microsoft.com/office/drawing/2010/main">
                <a:solidFill>
                  <a:srgbClr val="FFFFFF"/>
                </a:solidFill>
              </a14:hiddenFill>
            </a:ext>
          </a:extLst>
        </p:spPr>
      </p:pic>
      <p:sp>
        <p:nvSpPr>
          <p:cNvPr id="7" name="Freccia a destra 6"/>
          <p:cNvSpPr/>
          <p:nvPr/>
        </p:nvSpPr>
        <p:spPr>
          <a:xfrm>
            <a:off x="4223792" y="2723408"/>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8" name="CasellaDiTesto 7"/>
          <p:cNvSpPr txBox="1"/>
          <p:nvPr/>
        </p:nvSpPr>
        <p:spPr>
          <a:xfrm>
            <a:off x="2063552" y="2969700"/>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contanti</a:t>
            </a:r>
            <a:endParaRPr lang="it-IT" sz="2200" dirty="0">
              <a:solidFill>
                <a:srgbClr val="FFFFFF"/>
              </a:solidFill>
              <a:latin typeface="Calibri" pitchFamily="34" charset="0"/>
              <a:sym typeface="Chalkduster"/>
            </a:endParaRPr>
          </a:p>
        </p:txBody>
      </p:sp>
      <p:sp>
        <p:nvSpPr>
          <p:cNvPr id="13" name="CasellaDiTesto 12"/>
          <p:cNvSpPr txBox="1"/>
          <p:nvPr/>
        </p:nvSpPr>
        <p:spPr>
          <a:xfrm>
            <a:off x="2034907" y="3902185"/>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assegno</a:t>
            </a:r>
            <a:endParaRPr lang="it-IT" sz="2200" dirty="0">
              <a:solidFill>
                <a:srgbClr val="FFFFFF"/>
              </a:solidFill>
              <a:latin typeface="Calibri" pitchFamily="34" charset="0"/>
              <a:sym typeface="Chalkduster"/>
            </a:endParaRPr>
          </a:p>
        </p:txBody>
      </p:sp>
      <p:sp>
        <p:nvSpPr>
          <p:cNvPr id="14" name="CasellaDiTesto 13"/>
          <p:cNvSpPr txBox="1"/>
          <p:nvPr/>
        </p:nvSpPr>
        <p:spPr>
          <a:xfrm>
            <a:off x="2034907" y="4961041"/>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bonifico</a:t>
            </a:r>
            <a:endParaRPr lang="it-IT" sz="2200" dirty="0">
              <a:solidFill>
                <a:srgbClr val="FFFFFF"/>
              </a:solidFill>
              <a:latin typeface="Calibri" pitchFamily="34" charset="0"/>
              <a:sym typeface="Chalkduster"/>
            </a:endParaRPr>
          </a:p>
        </p:txBody>
      </p:sp>
      <p:sp>
        <p:nvSpPr>
          <p:cNvPr id="15" name="CasellaDiTesto 14"/>
          <p:cNvSpPr txBox="1"/>
          <p:nvPr/>
        </p:nvSpPr>
        <p:spPr>
          <a:xfrm>
            <a:off x="2034907" y="5929425"/>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carta di credito</a:t>
            </a:r>
            <a:endParaRPr lang="it-IT" sz="2200" dirty="0">
              <a:solidFill>
                <a:srgbClr val="FFFFFF"/>
              </a:solidFill>
              <a:latin typeface="Calibri" pitchFamily="34" charset="0"/>
              <a:sym typeface="Chalkduster"/>
            </a:endParaRPr>
          </a:p>
        </p:txBody>
      </p:sp>
      <p:sp>
        <p:nvSpPr>
          <p:cNvPr id="16" name="Freccia a destra 15"/>
          <p:cNvSpPr/>
          <p:nvPr/>
        </p:nvSpPr>
        <p:spPr>
          <a:xfrm>
            <a:off x="4223792" y="3740590"/>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17" name="Freccia a destra 16"/>
          <p:cNvSpPr/>
          <p:nvPr/>
        </p:nvSpPr>
        <p:spPr>
          <a:xfrm>
            <a:off x="4221020" y="4744869"/>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18" name="Freccia a destra 17"/>
          <p:cNvSpPr/>
          <p:nvPr/>
        </p:nvSpPr>
        <p:spPr>
          <a:xfrm>
            <a:off x="4230350" y="5737138"/>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19" name="Pentagono 18"/>
          <p:cNvSpPr/>
          <p:nvPr/>
        </p:nvSpPr>
        <p:spPr>
          <a:xfrm rot="5400000">
            <a:off x="8306865" y="-798089"/>
            <a:ext cx="798850" cy="6012668"/>
          </a:xfrm>
          <a:prstGeom prst="homePlate">
            <a:avLst>
              <a:gd name="adj" fmla="val 19125"/>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vert270" wrap="square" lIns="25400" tIns="25400" rIns="25400" bIns="25400" numCol="1" spcCol="38100" rtlCol="0" anchor="ctr">
            <a:spAutoFit/>
          </a:bodyPr>
          <a:lstStyle/>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APPLICAZIONE DEL </a:t>
            </a:r>
          </a:p>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CRITERIO DI CASSA</a:t>
            </a:r>
          </a:p>
        </p:txBody>
      </p:sp>
      <p:sp>
        <p:nvSpPr>
          <p:cNvPr id="9" name="Rettangolo arrotondato 8"/>
          <p:cNvSpPr/>
          <p:nvPr/>
        </p:nvSpPr>
        <p:spPr>
          <a:xfrm>
            <a:off x="5699956" y="2673620"/>
            <a:ext cx="6012668" cy="873998"/>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Non</a:t>
            </a:r>
            <a:r>
              <a:rPr lang="it-IT" sz="1600" b="1" dirty="0">
                <a:solidFill>
                  <a:srgbClr val="FFFFFF"/>
                </a:solidFill>
                <a:effectLst>
                  <a:outerShdw blurRad="63500" dist="25400" dir="2700000" rotWithShape="0">
                    <a:srgbClr val="000000">
                      <a:alpha val="70000"/>
                    </a:srgbClr>
                  </a:outerShdw>
                </a:effectLst>
                <a:latin typeface="Calibri" pitchFamily="34" charset="0"/>
                <a:sym typeface="Chalkduster"/>
              </a:rPr>
              <a:t> </a:t>
            </a:r>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sorgono problemi</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coincidenza tra </a:t>
            </a:r>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il momento del pagamento (da parte del </a:t>
            </a:r>
            <a:b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br>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cliente) e quello dell’incasso (da parte dell’ETS)</a:t>
            </a:r>
          </a:p>
        </p:txBody>
      </p:sp>
      <p:sp>
        <p:nvSpPr>
          <p:cNvPr id="21" name="Rettangolo arrotondato 20"/>
          <p:cNvSpPr/>
          <p:nvPr/>
        </p:nvSpPr>
        <p:spPr>
          <a:xfrm>
            <a:off x="5699956" y="3690802"/>
            <a:ext cx="6012668" cy="873998"/>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Rileva il momento della </a:t>
            </a:r>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consegna del titolo</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Il compenso si intende incassato nel momento in cui il titolo di </a:t>
            </a:r>
          </a:p>
          <a:p>
            <a:pPr algn="ctr" defTabSz="323850" latinLnBrk="1" hangingPunct="0"/>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credito entra nella disponibilità dell’ETS</a:t>
            </a:r>
          </a:p>
        </p:txBody>
      </p:sp>
      <p:sp>
        <p:nvSpPr>
          <p:cNvPr id="22" name="Rettangolo arrotondato 21"/>
          <p:cNvSpPr/>
          <p:nvPr/>
        </p:nvSpPr>
        <p:spPr>
          <a:xfrm>
            <a:off x="5699956" y="4695081"/>
            <a:ext cx="6012668" cy="873998"/>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Rileva la dat</a:t>
            </a:r>
            <a:r>
              <a:rPr lang="it-IT" sz="1600" dirty="0">
                <a:effectLst>
                  <a:outerShdw blurRad="63500" dist="25400" dir="2700000" rotWithShape="0">
                    <a:srgbClr val="000000">
                      <a:alpha val="70000"/>
                    </a:srgbClr>
                  </a:outerShdw>
                </a:effectLst>
                <a:latin typeface="Calibri" pitchFamily="34" charset="0"/>
              </a:rPr>
              <a:t>a di </a:t>
            </a:r>
            <a:r>
              <a:rPr lang="it-IT" sz="1600" b="1" u="sng" dirty="0">
                <a:effectLst>
                  <a:outerShdw blurRad="63500" dist="25400" dir="2700000" rotWithShape="0">
                    <a:srgbClr val="000000">
                      <a:alpha val="70000"/>
                    </a:srgbClr>
                  </a:outerShdw>
                </a:effectLst>
                <a:latin typeface="Calibri" pitchFamily="34" charset="0"/>
              </a:rPr>
              <a:t>accredito</a:t>
            </a:r>
            <a:endPar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endParaRP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Il compenso si intende incassato nel momento di accredito </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della somma nel c/c dell’ETS</a:t>
            </a:r>
            <a:endParaRPr lang="it-IT" sz="1600" dirty="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23" name="Rettangolo arrotondato 22"/>
          <p:cNvSpPr/>
          <p:nvPr/>
        </p:nvSpPr>
        <p:spPr>
          <a:xfrm>
            <a:off x="5699956" y="5687350"/>
            <a:ext cx="6012668" cy="873998"/>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Rileva il momento della </a:t>
            </a:r>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disponibilità</a:t>
            </a:r>
            <a:r>
              <a:rPr lang="it-IT" sz="1600" u="sng" dirty="0">
                <a:solidFill>
                  <a:srgbClr val="FFFFFF"/>
                </a:solidFill>
                <a:effectLst>
                  <a:outerShdw blurRad="63500" dist="25400" dir="2700000" rotWithShape="0">
                    <a:srgbClr val="000000">
                      <a:alpha val="70000"/>
                    </a:srgbClr>
                  </a:outerShdw>
                </a:effectLst>
                <a:latin typeface="Calibri" pitchFamily="34" charset="0"/>
                <a:sym typeface="Chalkduster"/>
              </a:rPr>
              <a:t> della somma</a:t>
            </a:r>
            <a:endPar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endParaRP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Il compenso si intende incassato nel momento in cui avviene </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l’accredito della somma nel c/c dell’ETS</a:t>
            </a:r>
            <a:endParaRPr lang="it-IT" sz="1600" dirty="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Tree>
    <p:extLst>
      <p:ext uri="{BB962C8B-B14F-4D97-AF65-F5344CB8AC3E}">
        <p14:creationId xmlns:p14="http://schemas.microsoft.com/office/powerpoint/2010/main" val="23029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400" b="1" dirty="0">
                <a:latin typeface="Calibri" pitchFamily="34" charset="0"/>
              </a:rPr>
              <a:t>IL CRITERIO DI CASSA – PAGAMENTI</a:t>
            </a:r>
          </a:p>
        </p:txBody>
      </p:sp>
      <p:sp>
        <p:nvSpPr>
          <p:cNvPr id="6" name="Pentagono 5"/>
          <p:cNvSpPr/>
          <p:nvPr/>
        </p:nvSpPr>
        <p:spPr>
          <a:xfrm rot="5400000">
            <a:off x="2090658" y="683201"/>
            <a:ext cx="798850" cy="3050088"/>
          </a:xfrm>
          <a:prstGeom prst="homePlate">
            <a:avLst>
              <a:gd name="adj" fmla="val 19125"/>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vert270" wrap="square" lIns="25400" tIns="25400" rIns="25400" bIns="25400" numCol="1" spcCol="38100" rtlCol="0" anchor="ctr">
            <a:spAutoFit/>
          </a:bodyPr>
          <a:lstStyle/>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FORMA DI </a:t>
            </a:r>
          </a:p>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PAGAMENTO</a:t>
            </a:r>
          </a:p>
        </p:txBody>
      </p:sp>
      <p:pic>
        <p:nvPicPr>
          <p:cNvPr id="1026" name="Picture 2" descr="C:\Users\alberto\AppData\Local\Microsoft\Windows\Temporary Internet Files\Content.IE5\5E133ND1\MC900352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378" y="2858591"/>
            <a:ext cx="1198194" cy="7504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berto\AppData\Local\Microsoft\Windows\Temporary Internet Files\Content.IE5\447YYD1Q\MC9003605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677" y="3796473"/>
            <a:ext cx="985597" cy="601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berto\AppData\Local\Microsoft\Windows\Temporary Internet Files\Content.IE5\447YYD1Q\MC90044132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718" y="4686688"/>
            <a:ext cx="938556" cy="9385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berto\AppData\Local\Microsoft\Windows\Temporary Internet Files\Content.IE5\3AJL449M\MC90044131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707" y="5641392"/>
            <a:ext cx="795536" cy="795536"/>
          </a:xfrm>
          <a:prstGeom prst="rect">
            <a:avLst/>
          </a:prstGeom>
          <a:noFill/>
          <a:extLst>
            <a:ext uri="{909E8E84-426E-40DD-AFC4-6F175D3DCCD1}">
              <a14:hiddenFill xmlns:a14="http://schemas.microsoft.com/office/drawing/2010/main">
                <a:solidFill>
                  <a:srgbClr val="FFFFFF"/>
                </a:solidFill>
              </a14:hiddenFill>
            </a:ext>
          </a:extLst>
        </p:spPr>
      </p:pic>
      <p:sp>
        <p:nvSpPr>
          <p:cNvPr id="7" name="Freccia a destra 6"/>
          <p:cNvSpPr/>
          <p:nvPr/>
        </p:nvSpPr>
        <p:spPr>
          <a:xfrm>
            <a:off x="4223792" y="2723408"/>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8" name="CasellaDiTesto 7"/>
          <p:cNvSpPr txBox="1"/>
          <p:nvPr/>
        </p:nvSpPr>
        <p:spPr>
          <a:xfrm>
            <a:off x="2063552" y="2969700"/>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contanti</a:t>
            </a:r>
            <a:endParaRPr lang="it-IT" sz="2200" dirty="0">
              <a:solidFill>
                <a:srgbClr val="FFFFFF"/>
              </a:solidFill>
              <a:latin typeface="Calibri" pitchFamily="34" charset="0"/>
              <a:sym typeface="Chalkduster"/>
            </a:endParaRPr>
          </a:p>
        </p:txBody>
      </p:sp>
      <p:sp>
        <p:nvSpPr>
          <p:cNvPr id="13" name="CasellaDiTesto 12"/>
          <p:cNvSpPr txBox="1"/>
          <p:nvPr/>
        </p:nvSpPr>
        <p:spPr>
          <a:xfrm>
            <a:off x="2034907" y="3902185"/>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assegno</a:t>
            </a:r>
            <a:endParaRPr lang="it-IT" sz="2200" dirty="0">
              <a:solidFill>
                <a:srgbClr val="FFFFFF"/>
              </a:solidFill>
              <a:latin typeface="Calibri" pitchFamily="34" charset="0"/>
              <a:sym typeface="Chalkduster"/>
            </a:endParaRPr>
          </a:p>
        </p:txBody>
      </p:sp>
      <p:sp>
        <p:nvSpPr>
          <p:cNvPr id="14" name="CasellaDiTesto 13"/>
          <p:cNvSpPr txBox="1"/>
          <p:nvPr/>
        </p:nvSpPr>
        <p:spPr>
          <a:xfrm>
            <a:off x="2034907" y="4961041"/>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bonifico</a:t>
            </a:r>
            <a:endParaRPr lang="it-IT" sz="2200" dirty="0">
              <a:solidFill>
                <a:srgbClr val="FFFFFF"/>
              </a:solidFill>
              <a:latin typeface="Calibri" pitchFamily="34" charset="0"/>
              <a:sym typeface="Chalkduster"/>
            </a:endParaRPr>
          </a:p>
        </p:txBody>
      </p:sp>
      <p:sp>
        <p:nvSpPr>
          <p:cNvPr id="15" name="CasellaDiTesto 14"/>
          <p:cNvSpPr txBox="1"/>
          <p:nvPr/>
        </p:nvSpPr>
        <p:spPr>
          <a:xfrm>
            <a:off x="2034907" y="5929425"/>
            <a:ext cx="198022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2200" dirty="0">
                <a:latin typeface="Calibri" pitchFamily="34" charset="0"/>
              </a:rPr>
              <a:t>carta di credito</a:t>
            </a:r>
            <a:endParaRPr lang="it-IT" sz="2200" dirty="0">
              <a:solidFill>
                <a:srgbClr val="FFFFFF"/>
              </a:solidFill>
              <a:latin typeface="Calibri" pitchFamily="34" charset="0"/>
              <a:sym typeface="Chalkduster"/>
            </a:endParaRPr>
          </a:p>
        </p:txBody>
      </p:sp>
      <p:sp>
        <p:nvSpPr>
          <p:cNvPr id="16" name="Freccia a destra 15"/>
          <p:cNvSpPr/>
          <p:nvPr/>
        </p:nvSpPr>
        <p:spPr>
          <a:xfrm>
            <a:off x="4223792" y="3740590"/>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17" name="Freccia a destra 16"/>
          <p:cNvSpPr/>
          <p:nvPr/>
        </p:nvSpPr>
        <p:spPr>
          <a:xfrm>
            <a:off x="4221020" y="4744869"/>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18" name="Freccia a destra 17"/>
          <p:cNvSpPr/>
          <p:nvPr/>
        </p:nvSpPr>
        <p:spPr>
          <a:xfrm>
            <a:off x="4230350" y="5737138"/>
            <a:ext cx="1296144" cy="774422"/>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endParaRPr lang="it-IT" sz="220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19" name="Pentagono 18"/>
          <p:cNvSpPr/>
          <p:nvPr/>
        </p:nvSpPr>
        <p:spPr>
          <a:xfrm rot="5400000">
            <a:off x="8306865" y="-798089"/>
            <a:ext cx="798850" cy="6012668"/>
          </a:xfrm>
          <a:prstGeom prst="homePlate">
            <a:avLst>
              <a:gd name="adj" fmla="val 19125"/>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vert270" wrap="square" lIns="25400" tIns="25400" rIns="25400" bIns="25400" numCol="1" spcCol="38100" rtlCol="0" anchor="ctr">
            <a:spAutoFit/>
          </a:bodyPr>
          <a:lstStyle/>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APPLICAZIONE DEL </a:t>
            </a:r>
          </a:p>
          <a:p>
            <a:pPr algn="ctr" defTabSz="323850" latinLnBrk="1" hangingPunct="0"/>
            <a:r>
              <a:rPr lang="it-IT" sz="2200" b="1" dirty="0">
                <a:solidFill>
                  <a:srgbClr val="FFFFFF"/>
                </a:solidFill>
                <a:effectLst>
                  <a:outerShdw blurRad="63500" dist="25400" dir="2700000" rotWithShape="0">
                    <a:srgbClr val="000000">
                      <a:alpha val="70000"/>
                    </a:srgbClr>
                  </a:outerShdw>
                </a:effectLst>
                <a:latin typeface="Calibri" pitchFamily="34" charset="0"/>
                <a:sym typeface="Chalkduster"/>
              </a:rPr>
              <a:t>CRITERIO DI CASSA</a:t>
            </a:r>
          </a:p>
        </p:txBody>
      </p:sp>
      <p:sp>
        <p:nvSpPr>
          <p:cNvPr id="9" name="Rettangolo arrotondato 8"/>
          <p:cNvSpPr/>
          <p:nvPr/>
        </p:nvSpPr>
        <p:spPr>
          <a:xfrm>
            <a:off x="5699956" y="2673620"/>
            <a:ext cx="6012668" cy="873998"/>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Non</a:t>
            </a:r>
            <a:r>
              <a:rPr lang="it-IT" sz="1600" b="1" dirty="0">
                <a:solidFill>
                  <a:srgbClr val="FFFFFF"/>
                </a:solidFill>
                <a:effectLst>
                  <a:outerShdw blurRad="63500" dist="25400" dir="2700000" rotWithShape="0">
                    <a:srgbClr val="000000">
                      <a:alpha val="70000"/>
                    </a:srgbClr>
                  </a:outerShdw>
                </a:effectLst>
                <a:latin typeface="Calibri" pitchFamily="34" charset="0"/>
                <a:sym typeface="Chalkduster"/>
              </a:rPr>
              <a:t> </a:t>
            </a:r>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sorgono problemi</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coincidenza tra </a:t>
            </a:r>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il momento del pagamento (da parte dell’ETS)</a:t>
            </a:r>
            <a:b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br>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 e quello dell’incasso (da parte del fornitore)</a:t>
            </a:r>
          </a:p>
        </p:txBody>
      </p:sp>
      <p:sp>
        <p:nvSpPr>
          <p:cNvPr id="21" name="Rettangolo arrotondato 20"/>
          <p:cNvSpPr/>
          <p:nvPr/>
        </p:nvSpPr>
        <p:spPr>
          <a:xfrm>
            <a:off x="5699956" y="3827009"/>
            <a:ext cx="6012668" cy="601583"/>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Rileva il momento della </a:t>
            </a:r>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consegna del titolo</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Il compenso si intende erogato alla data di consegna dell’assegno</a:t>
            </a:r>
            <a:endParaRPr lang="it-IT" sz="1600" dirty="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22" name="Rettangolo arrotondato 21"/>
          <p:cNvSpPr/>
          <p:nvPr/>
        </p:nvSpPr>
        <p:spPr>
          <a:xfrm>
            <a:off x="5699956" y="4822895"/>
            <a:ext cx="6012668" cy="601583"/>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Rileva la dat</a:t>
            </a:r>
            <a:r>
              <a:rPr lang="it-IT" sz="1600" dirty="0">
                <a:effectLst>
                  <a:outerShdw blurRad="63500" dist="25400" dir="2700000" rotWithShape="0">
                    <a:srgbClr val="000000">
                      <a:alpha val="70000"/>
                    </a:srgbClr>
                  </a:outerShdw>
                </a:effectLst>
                <a:latin typeface="Calibri" pitchFamily="34" charset="0"/>
              </a:rPr>
              <a:t>a di </a:t>
            </a:r>
            <a:r>
              <a:rPr lang="it-IT" sz="1600" b="1" u="sng" dirty="0">
                <a:effectLst>
                  <a:outerShdw blurRad="63500" dist="25400" dir="2700000" rotWithShape="0">
                    <a:srgbClr val="000000">
                      <a:alpha val="70000"/>
                    </a:srgbClr>
                  </a:outerShdw>
                </a:effectLst>
                <a:latin typeface="Calibri" pitchFamily="34" charset="0"/>
              </a:rPr>
              <a:t>ordine</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Chiarimento </a:t>
            </a:r>
            <a:r>
              <a:rPr lang="it-IT" sz="1600" dirty="0" err="1">
                <a:effectLst>
                  <a:outerShdw blurRad="63500" dist="25400" dir="2700000" rotWithShape="0">
                    <a:srgbClr val="000000">
                      <a:alpha val="70000"/>
                    </a:srgbClr>
                  </a:outerShdw>
                </a:effectLst>
                <a:latin typeface="Calibri" pitchFamily="34" charset="0"/>
              </a:rPr>
              <a:t>AdE</a:t>
            </a:r>
            <a:r>
              <a:rPr lang="it-IT" sz="1600" dirty="0">
                <a:effectLst>
                  <a:outerShdw blurRad="63500" dist="25400" dir="2700000" rotWithShape="0">
                    <a:srgbClr val="000000">
                      <a:alpha val="70000"/>
                    </a:srgbClr>
                  </a:outerShdw>
                </a:effectLst>
                <a:latin typeface="Calibri" pitchFamily="34" charset="0"/>
              </a:rPr>
              <a:t> 01/01/2024</a:t>
            </a:r>
            <a:endParaRPr lang="it-IT" sz="1600" dirty="0">
              <a:solidFill>
                <a:srgbClr val="FFFFFF"/>
              </a:solidFill>
              <a:effectLst>
                <a:outerShdw blurRad="63500" dist="25400" dir="2700000" rotWithShape="0">
                  <a:srgbClr val="000000">
                    <a:alpha val="70000"/>
                  </a:srgbClr>
                </a:outerShdw>
              </a:effectLst>
              <a:latin typeface="Calibri" pitchFamily="34" charset="0"/>
              <a:sym typeface="Chalkduster"/>
            </a:endParaRPr>
          </a:p>
        </p:txBody>
      </p:sp>
      <p:sp>
        <p:nvSpPr>
          <p:cNvPr id="23" name="Rettangolo arrotondato 22"/>
          <p:cNvSpPr/>
          <p:nvPr/>
        </p:nvSpPr>
        <p:spPr>
          <a:xfrm>
            <a:off x="5699956" y="5687350"/>
            <a:ext cx="6012668" cy="873998"/>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323850" latinLnBrk="1" hangingPunct="0"/>
            <a:r>
              <a:rPr lang="it-IT" sz="1600" dirty="0">
                <a:solidFill>
                  <a:srgbClr val="FFFFFF"/>
                </a:solidFill>
                <a:effectLst>
                  <a:outerShdw blurRad="63500" dist="25400" dir="2700000" rotWithShape="0">
                    <a:srgbClr val="000000">
                      <a:alpha val="70000"/>
                    </a:srgbClr>
                  </a:outerShdw>
                </a:effectLst>
                <a:latin typeface="Calibri" pitchFamily="34" charset="0"/>
                <a:sym typeface="Chalkduster"/>
              </a:rPr>
              <a:t>Rileva il momento della </a:t>
            </a:r>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perdita della disponibilità</a:t>
            </a:r>
            <a:r>
              <a:rPr lang="it-IT" sz="1600" u="sng" dirty="0">
                <a:solidFill>
                  <a:srgbClr val="FFFFFF"/>
                </a:solidFill>
                <a:effectLst>
                  <a:outerShdw blurRad="63500" dist="25400" dir="2700000" rotWithShape="0">
                    <a:srgbClr val="000000">
                      <a:alpha val="70000"/>
                    </a:srgbClr>
                  </a:outerShdw>
                </a:effectLst>
                <a:latin typeface="Calibri" pitchFamily="34" charset="0"/>
                <a:sym typeface="Chalkduster"/>
              </a:rPr>
              <a:t> </a:t>
            </a:r>
            <a:r>
              <a:rPr lang="it-IT" sz="1600" b="1" u="sng" dirty="0">
                <a:solidFill>
                  <a:srgbClr val="FFFFFF"/>
                </a:solidFill>
                <a:effectLst>
                  <a:outerShdw blurRad="63500" dist="25400" dir="2700000" rotWithShape="0">
                    <a:srgbClr val="000000">
                      <a:alpha val="70000"/>
                    </a:srgbClr>
                  </a:outerShdw>
                </a:effectLst>
                <a:latin typeface="Calibri" pitchFamily="34" charset="0"/>
                <a:sym typeface="Chalkduster"/>
              </a:rPr>
              <a:t>della somma</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Il compenso si intende pagato nel momento in cui avviene </a:t>
            </a:r>
          </a:p>
          <a:p>
            <a:pPr algn="ctr" defTabSz="323850" latinLnBrk="1" hangingPunct="0"/>
            <a:r>
              <a:rPr lang="it-IT" sz="1600" dirty="0">
                <a:effectLst>
                  <a:outerShdw blurRad="63500" dist="25400" dir="2700000" rotWithShape="0">
                    <a:srgbClr val="000000">
                      <a:alpha val="70000"/>
                    </a:srgbClr>
                  </a:outerShdw>
                </a:effectLst>
                <a:latin typeface="Calibri" pitchFamily="34" charset="0"/>
              </a:rPr>
              <a:t>l’addebito della somma nel c/c dell’ETS</a:t>
            </a:r>
            <a:endParaRPr lang="it-IT" sz="1600" dirty="0">
              <a:solidFill>
                <a:srgbClr val="FFFFFF"/>
              </a:solidFill>
              <a:effectLst>
                <a:outerShdw blurRad="63500" dist="25400" dir="2700000" rotWithShape="0">
                  <a:srgbClr val="000000">
                    <a:alpha val="70000"/>
                  </a:srgbClr>
                </a:outerShdw>
              </a:effectLst>
              <a:latin typeface="Calibri" pitchFamily="34" charset="0"/>
              <a:sym typeface="Chalkduster"/>
            </a:endParaRPr>
          </a:p>
        </p:txBody>
      </p:sp>
      <p:pic>
        <p:nvPicPr>
          <p:cNvPr id="3" name="Picture 2" descr="Telefisco: come, dove, quando sull'edizione 2024 - Telefisco 2024">
            <a:extLst>
              <a:ext uri="{FF2B5EF4-FFF2-40B4-BE49-F238E27FC236}">
                <a16:creationId xmlns:a16="http://schemas.microsoft.com/office/drawing/2014/main" id="{064CFE22-AC62-A9C3-E778-9C43CCE26D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1377" y="4961041"/>
            <a:ext cx="1327983" cy="43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81890"/>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TotalTime>
  <Words>3131</Words>
  <Application>Microsoft Office PowerPoint</Application>
  <PresentationFormat>Widescreen</PresentationFormat>
  <Paragraphs>251</Paragraphs>
  <Slides>30</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30</vt:i4>
      </vt:variant>
    </vt:vector>
  </HeadingPairs>
  <TitlesOfParts>
    <vt:vector size="40" baseType="lpstr">
      <vt:lpstr>Arial</vt:lpstr>
      <vt:lpstr>Calibri</vt:lpstr>
      <vt:lpstr>Century Gothic</vt:lpstr>
      <vt:lpstr>Courier New</vt:lpstr>
      <vt:lpstr>Symbol</vt:lpstr>
      <vt:lpstr>Times New Roman</vt:lpstr>
      <vt:lpstr>Trebuchet MS</vt:lpstr>
      <vt:lpstr>Wingdings</vt:lpstr>
      <vt:lpstr>Wingdings 3</vt:lpstr>
      <vt:lpstr>Filo</vt:lpstr>
      <vt:lpstr>La rete Anbima del Friuli Venezia Giulia – Competenze, progettualità e proiezioni</vt:lpstr>
      <vt:lpstr>COMPETENZE</vt:lpstr>
      <vt:lpstr>PRIMA PARTE</vt:lpstr>
      <vt:lpstr>I CONSIGLI EROGATI DUE ANNI FA… MA SEMPRE VALIDI</vt:lpstr>
      <vt:lpstr>IL BILANCIO DEGLI ETS</vt:lpstr>
      <vt:lpstr>LO SCHEMA DI BILANCIO DA ADOTTARE</vt:lpstr>
      <vt:lpstr>RENDICONTAZIONE ETS MINORI: IL RENDICONTO PER CASSA</vt:lpstr>
      <vt:lpstr>IL CRITERIO DI CASSA – INCASSI</vt:lpstr>
      <vt:lpstr>IL CRITERIO DI CASSA – PAGAMENTI</vt:lpstr>
      <vt:lpstr>COSTI E PROVENTI FIGURATIVI  COMPILAZIONE FACOLTATIVA</vt:lpstr>
      <vt:lpstr>LA TIPOLOGIA DI ATTIVITÀ SVOLTA – INQUADRAMENTO CONTABILE</vt:lpstr>
      <vt:lpstr>LA TIPOLOGIA DI ATTIVITÀ SVOLTA – INQUADRAMENTO CONTABILE</vt:lpstr>
      <vt:lpstr>LA TIPOLOGIA DI ATTIVITÀ SVOLTA – INQUADRAMENTO FISCALE</vt:lpstr>
      <vt:lpstr>SULLE IMPOSTE, NOVITÀ NE ABBIAMO?</vt:lpstr>
      <vt:lpstr>IL REGIME FORFETARIO PER APS E ODV</vt:lpstr>
      <vt:lpstr>IL REGIME FORFETARIO PER APS E ODV</vt:lpstr>
      <vt:lpstr>LE IMPOSTE INDIRETTE</vt:lpstr>
      <vt:lpstr>SECONDA PARTE</vt:lpstr>
      <vt:lpstr>LA PROGRESSIVA ESTENSIONE DELL’OBBLIGO</vt:lpstr>
      <vt:lpstr>COSA NON È LA FATTURA ELETTRONICA</vt:lpstr>
      <vt:lpstr>IL REGIME FORFETARIO IVA</vt:lpstr>
      <vt:lpstr>IL REGIME FORFETARIO IVA</vt:lpstr>
      <vt:lpstr>FATTURAZIONE CORRISPETTIVI VS SOCI</vt:lpstr>
      <vt:lpstr>FATTURAZIONE CORRISPETTIVI VS SOCI</vt:lpstr>
      <vt:lpstr>FATTURAZIONE CORRISPETTIVI VS SOCI</vt:lpstr>
      <vt:lpstr>FATTURAZIONE CORRISPETTIVI VS SOCI</vt:lpstr>
      <vt:lpstr>FATTURAZIONE CORRISPETTIVI VS SOCI</vt:lpstr>
      <vt:lpstr>ESENZIONE O ESCLUSIONE?</vt:lpstr>
      <vt:lpstr>TERZA  PARTE</vt:lpstr>
      <vt:lpstr>Abolizione delle CU per i «forfetari»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bilancio  delle associazioni bandistiche del terzo settore</dc:title>
  <dc:creator>Alberto Frate</dc:creator>
  <cp:lastModifiedBy>Mattia Mestroni</cp:lastModifiedBy>
  <cp:revision>66</cp:revision>
  <dcterms:created xsi:type="dcterms:W3CDTF">2022-01-31T20:16:43Z</dcterms:created>
  <dcterms:modified xsi:type="dcterms:W3CDTF">2024-02-03T09:57:50Z</dcterms:modified>
</cp:coreProperties>
</file>